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1" r:id="rId2"/>
    <p:sldId id="272" r:id="rId3"/>
    <p:sldId id="276" r:id="rId4"/>
    <p:sldId id="277" r:id="rId5"/>
    <p:sldId id="282" r:id="rId6"/>
    <p:sldId id="273" r:id="rId7"/>
    <p:sldId id="279" r:id="rId8"/>
    <p:sldId id="281" r:id="rId9"/>
    <p:sldId id="280" r:id="rId10"/>
  </p:sldIdLst>
  <p:sldSz cx="9144000" cy="6858000" type="letter"/>
  <p:notesSz cx="7102475" cy="938847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6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G>
</file>

<file path=ppt/media/image13.jpeg>
</file>

<file path=ppt/media/image14.png>
</file>

<file path=ppt/media/image2.jpg>
</file>

<file path=ppt/media/image3.jpeg>
</file>

<file path=ppt/media/image4.JPG>
</file>

<file path=ppt/media/image5.JPG>
</file>

<file path=ppt/media/image6.jp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46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89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22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862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15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13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2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8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457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56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26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F425A-E00F-4AAE-A11C-B8D799E92BCC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9BDAF8-C62E-4E83-B895-FB62094990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581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microsoft.com/office/2007/relationships/hdphoto" Target="../media/hdphoto1.wdp"/><Relationship Id="rId7" Type="http://schemas.openxmlformats.org/officeDocument/2006/relationships/image" Target="../media/image5.JPG"/><Relationship Id="rId12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jpeg"/><Relationship Id="rId10" Type="http://schemas.openxmlformats.org/officeDocument/2006/relationships/image" Target="../media/image8.JPG"/><Relationship Id="rId4" Type="http://schemas.openxmlformats.org/officeDocument/2006/relationships/image" Target="../media/image2.jpg"/><Relationship Id="rId9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480CF0-3C25-4D03-A3FD-CA18E4D78239}"/>
              </a:ext>
            </a:extLst>
          </p:cNvPr>
          <p:cNvSpPr/>
          <p:nvPr/>
        </p:nvSpPr>
        <p:spPr>
          <a:xfrm>
            <a:off x="-3" y="0"/>
            <a:ext cx="9113493" cy="6857998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75000"/>
                      </a14:imgEffect>
                      <a14:imgEffect>
                        <a14:brightnessContrast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0C8197-9D5A-46AC-B47D-8F404B523411}"/>
              </a:ext>
            </a:extLst>
          </p:cNvPr>
          <p:cNvSpPr/>
          <p:nvPr/>
        </p:nvSpPr>
        <p:spPr>
          <a:xfrm>
            <a:off x="-3" y="0"/>
            <a:ext cx="9144000" cy="6400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316FE95-3BFE-4BA7-BFA7-95591B2D2821}"/>
              </a:ext>
            </a:extLst>
          </p:cNvPr>
          <p:cNvSpPr/>
          <p:nvPr/>
        </p:nvSpPr>
        <p:spPr>
          <a:xfrm>
            <a:off x="18288" y="3657599"/>
            <a:ext cx="9144000" cy="6400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3812A6-5338-408C-BAB3-1884F654A341}"/>
              </a:ext>
            </a:extLst>
          </p:cNvPr>
          <p:cNvSpPr txBox="1"/>
          <p:nvPr/>
        </p:nvSpPr>
        <p:spPr>
          <a:xfrm>
            <a:off x="0" y="0"/>
            <a:ext cx="228904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-1-</a:t>
            </a:r>
          </a:p>
          <a:p>
            <a:pPr algn="ctr"/>
            <a:r>
              <a:rPr lang="en-US" sz="1200" b="1" i="1" dirty="0"/>
              <a:t>COMMAND PHASE</a:t>
            </a:r>
          </a:p>
          <a:p>
            <a:pPr algn="ctr"/>
            <a:r>
              <a:rPr lang="en-US" sz="1400" b="1" i="1" dirty="0"/>
              <a:t>HQ Placement Step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325CAE4-6C77-4E5E-994E-E4416B0320D1}"/>
              </a:ext>
            </a:extLst>
          </p:cNvPr>
          <p:cNvSpPr txBox="1"/>
          <p:nvPr/>
        </p:nvSpPr>
        <p:spPr>
          <a:xfrm>
            <a:off x="2286000" y="0"/>
            <a:ext cx="22707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-2-</a:t>
            </a:r>
          </a:p>
          <a:p>
            <a:pPr algn="ctr"/>
            <a:r>
              <a:rPr lang="en-US" sz="1200" b="1" i="1" dirty="0"/>
              <a:t>COMMAND PHASE</a:t>
            </a:r>
          </a:p>
          <a:p>
            <a:pPr algn="ctr"/>
            <a:r>
              <a:rPr lang="en-US" sz="1400" b="1" i="1" dirty="0"/>
              <a:t>Blown Unit Return Step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5AAB95-34B8-448B-930B-161FA4E3D30F}"/>
              </a:ext>
            </a:extLst>
          </p:cNvPr>
          <p:cNvSpPr/>
          <p:nvPr/>
        </p:nvSpPr>
        <p:spPr>
          <a:xfrm>
            <a:off x="-3" y="3200400"/>
            <a:ext cx="9144000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E8743C-C183-482A-AE61-4547E8CA24A6}"/>
              </a:ext>
            </a:extLst>
          </p:cNvPr>
          <p:cNvGrpSpPr/>
          <p:nvPr/>
        </p:nvGrpSpPr>
        <p:grpSpPr>
          <a:xfrm>
            <a:off x="0" y="0"/>
            <a:ext cx="9144000" cy="3200400"/>
            <a:chOff x="0" y="3657600"/>
            <a:chExt cx="9144000" cy="32004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673F4D7-34E1-4F04-951A-7932E53F6200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6C72B1F-1240-4C90-B318-F947610E4AA6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827358-BFDE-4A37-99D4-FE7CE5BC5867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98FB3B-B65C-4DF5-8EAF-F98685BA90B2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436D19-D971-4148-AC76-B48547AED438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1DB5D33-102F-4176-80C9-952D10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B143D3-0DC4-4D14-887B-CE9C579BDB7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D86455-9257-4A13-B639-A25254C94AFD}"/>
              </a:ext>
            </a:extLst>
          </p:cNvPr>
          <p:cNvGrpSpPr/>
          <p:nvPr/>
        </p:nvGrpSpPr>
        <p:grpSpPr>
          <a:xfrm>
            <a:off x="0" y="3657600"/>
            <a:ext cx="9144000" cy="3200400"/>
            <a:chOff x="0" y="3657600"/>
            <a:chExt cx="9144000" cy="320040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D64C8FF1-7401-44FE-AA99-79BF57EDB711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D29CC30-3C61-4BEF-88DC-B8A7A1A4A0BE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8A896C8-735C-405A-A746-3AD7033BC950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DC5964F-D922-4DD7-A262-B058F9D3D8E8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7571880-E3AA-4C1C-BE9D-E27A0A5BFF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BE19741-9E60-4E0C-AE3D-8DD4567EFDF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B743EF8-8C9C-49A5-A4B1-C05423C4E680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B059E7-0C5C-415C-B99D-481BCB3DEE80}"/>
              </a:ext>
            </a:extLst>
          </p:cNvPr>
          <p:cNvSpPr txBox="1"/>
          <p:nvPr/>
        </p:nvSpPr>
        <p:spPr>
          <a:xfrm>
            <a:off x="0" y="3246120"/>
            <a:ext cx="9147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/>
              <a:t>WATERLOO CAMPAIGN 1815 – Sequence of Play Cards (Sheet 1 of 2: Front) by</a:t>
            </a:r>
            <a:r>
              <a:rPr lang="en-US" sz="1600" dirty="0"/>
              <a:t> </a:t>
            </a:r>
            <a:r>
              <a:rPr lang="en-US" sz="1400" dirty="0">
                <a:latin typeface="Showcard Gothic" panose="04020904020102020604" pitchFamily="82" charset="0"/>
              </a:rPr>
              <a:t>STUKA </a:t>
            </a:r>
            <a:r>
              <a:rPr lang="en-US" sz="1400" dirty="0">
                <a:solidFill>
                  <a:srgbClr val="C00000"/>
                </a:solidFill>
                <a:latin typeface="Showcard Gothic" panose="04020904020102020604" pitchFamily="82" charset="0"/>
              </a:rPr>
              <a:t>JOE</a:t>
            </a:r>
            <a:endParaRPr lang="en-US" sz="1400" b="1" i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0A202D7-4BF2-44EF-8615-AFA7C33695C3}"/>
              </a:ext>
            </a:extLst>
          </p:cNvPr>
          <p:cNvSpPr txBox="1"/>
          <p:nvPr/>
        </p:nvSpPr>
        <p:spPr>
          <a:xfrm>
            <a:off x="4575805" y="0"/>
            <a:ext cx="22707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-3-</a:t>
            </a:r>
          </a:p>
          <a:p>
            <a:pPr algn="ctr"/>
            <a:r>
              <a:rPr lang="en-US" sz="1200" b="1" i="1" dirty="0"/>
              <a:t>COMMAND PHASE</a:t>
            </a:r>
          </a:p>
          <a:p>
            <a:pPr algn="ctr"/>
            <a:r>
              <a:rPr lang="en-US" sz="1400" b="1" i="1" dirty="0"/>
              <a:t>Cavalry Corps Recovery Step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FEDE28E-7745-433D-91E6-521EF8FD5C70}"/>
              </a:ext>
            </a:extLst>
          </p:cNvPr>
          <p:cNvSpPr txBox="1"/>
          <p:nvPr/>
        </p:nvSpPr>
        <p:spPr>
          <a:xfrm>
            <a:off x="6861807" y="0"/>
            <a:ext cx="22707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-4-</a:t>
            </a:r>
          </a:p>
          <a:p>
            <a:pPr algn="ctr"/>
            <a:r>
              <a:rPr lang="en-US" sz="1200" b="1" i="1" dirty="0"/>
              <a:t>COMMAND PHASE</a:t>
            </a:r>
          </a:p>
          <a:p>
            <a:pPr algn="ctr"/>
            <a:r>
              <a:rPr lang="en-US" sz="1400" b="1" i="1" dirty="0"/>
              <a:t>Detachment Placement Step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F9CE9C8-6A1E-465A-B848-0EA4C8519020}"/>
              </a:ext>
            </a:extLst>
          </p:cNvPr>
          <p:cNvSpPr txBox="1"/>
          <p:nvPr/>
        </p:nvSpPr>
        <p:spPr>
          <a:xfrm>
            <a:off x="0" y="3657600"/>
            <a:ext cx="22707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-5-</a:t>
            </a:r>
          </a:p>
          <a:p>
            <a:pPr algn="ctr"/>
            <a:r>
              <a:rPr lang="en-US" sz="1200" b="1" i="1" dirty="0"/>
              <a:t>COMMAND PHASE</a:t>
            </a:r>
          </a:p>
          <a:p>
            <a:pPr algn="ctr"/>
            <a:r>
              <a:rPr lang="en-US" sz="1400" b="1" i="1" dirty="0"/>
              <a:t>Detachment Recall Step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3333481-BD36-4A49-A283-F4F32EA37551}"/>
              </a:ext>
            </a:extLst>
          </p:cNvPr>
          <p:cNvSpPr txBox="1"/>
          <p:nvPr/>
        </p:nvSpPr>
        <p:spPr>
          <a:xfrm>
            <a:off x="2282169" y="3657600"/>
            <a:ext cx="22707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-6-</a:t>
            </a:r>
          </a:p>
          <a:p>
            <a:pPr algn="ctr"/>
            <a:r>
              <a:rPr lang="en-US" sz="1200" b="1" i="1" dirty="0"/>
              <a:t>ORGANIZATIONAL PHASE</a:t>
            </a:r>
          </a:p>
          <a:p>
            <a:pPr algn="ctr"/>
            <a:r>
              <a:rPr lang="en-US" sz="1400" b="1" i="1" dirty="0"/>
              <a:t>Advance Formation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7D475DC-06DC-4A44-81CC-E8B77FD55572}"/>
              </a:ext>
            </a:extLst>
          </p:cNvPr>
          <p:cNvSpPr txBox="1"/>
          <p:nvPr/>
        </p:nvSpPr>
        <p:spPr>
          <a:xfrm>
            <a:off x="4572000" y="3657600"/>
            <a:ext cx="22707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-7-</a:t>
            </a:r>
          </a:p>
          <a:p>
            <a:pPr algn="ctr"/>
            <a:r>
              <a:rPr lang="en-US" sz="1200" b="1" i="1" dirty="0"/>
              <a:t>ORGANIZATIONAL PHASE</a:t>
            </a:r>
          </a:p>
          <a:p>
            <a:pPr algn="ctr"/>
            <a:r>
              <a:rPr lang="en-US" sz="1400" b="1" i="1" dirty="0"/>
              <a:t>Battle Formation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8AFD7402-BF7C-4A76-A9F7-D5D67A000791}"/>
              </a:ext>
            </a:extLst>
          </p:cNvPr>
          <p:cNvSpPr txBox="1"/>
          <p:nvPr/>
        </p:nvSpPr>
        <p:spPr>
          <a:xfrm>
            <a:off x="6858000" y="3657600"/>
            <a:ext cx="22707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-8-</a:t>
            </a:r>
          </a:p>
          <a:p>
            <a:pPr algn="ctr"/>
            <a:r>
              <a:rPr lang="en-US" sz="1200" b="1" i="1" dirty="0"/>
              <a:t>ORGANIZATIONAL PHASE</a:t>
            </a:r>
          </a:p>
          <a:p>
            <a:pPr algn="ctr"/>
            <a:r>
              <a:rPr lang="en-US" sz="1400" b="1" i="1" dirty="0"/>
              <a:t>Withdrawal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88CA1E5-6619-4DFD-AC41-93FD84D45022}"/>
              </a:ext>
            </a:extLst>
          </p:cNvPr>
          <p:cNvSpPr txBox="1"/>
          <p:nvPr/>
        </p:nvSpPr>
        <p:spPr>
          <a:xfrm>
            <a:off x="125217" y="1524544"/>
            <a:ext cx="20333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Starting with the French, each player removes their HQs and replaces them on the map (Normal or Battle side) within 3 hexes of an associated unit. </a:t>
            </a:r>
          </a:p>
          <a:p>
            <a:pPr marL="288925" lvl="1" indent="-168275" algn="just">
              <a:buFont typeface="Wingdings" panose="05000000000000000000" pitchFamily="2" charset="2"/>
              <a:buChar char="Ø"/>
            </a:pPr>
            <a:r>
              <a:rPr lang="en-US" sz="900" dirty="0">
                <a:highlight>
                  <a:srgbClr val="FFFF00"/>
                </a:highlight>
              </a:rPr>
              <a:t>If HQ has no associated unit on map</a:t>
            </a:r>
            <a:r>
              <a:rPr lang="en-US" sz="900" dirty="0"/>
              <a:t>, place in empty hex within 3 hexes of a Brussels to </a:t>
            </a:r>
            <a:r>
              <a:rPr lang="en-US" sz="900" dirty="0" err="1"/>
              <a:t>Couillet</a:t>
            </a:r>
            <a:r>
              <a:rPr lang="en-US" sz="900" dirty="0"/>
              <a:t> road hex, even in enemy ZOC/ZOI.</a:t>
            </a:r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E0CF7554-4631-4214-8244-08608AA6C3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82" y="709721"/>
            <a:ext cx="1956437" cy="77511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25EFACCF-C119-4462-8F75-178C02C15776}"/>
              </a:ext>
            </a:extLst>
          </p:cNvPr>
          <p:cNvSpPr txBox="1"/>
          <p:nvPr/>
        </p:nvSpPr>
        <p:spPr>
          <a:xfrm>
            <a:off x="2412332" y="1603512"/>
            <a:ext cx="20333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Starting with the French, each player can return to the map up to 2 blown Corps (removed from the map 2 turns before).</a:t>
            </a:r>
          </a:p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Place in any empty hex adjacent to associated HQ, not in </a:t>
            </a:r>
            <a:r>
              <a:rPr lang="en-US" sz="900" dirty="0" err="1"/>
              <a:t>enemry</a:t>
            </a:r>
            <a:r>
              <a:rPr lang="en-US" sz="900" dirty="0"/>
              <a:t> ZOC/ZOI. </a:t>
            </a:r>
          </a:p>
          <a:p>
            <a:pPr marL="288925" lvl="1" indent="-168275" algn="just">
              <a:buFont typeface="Wingdings" panose="05000000000000000000" pitchFamily="2" charset="2"/>
              <a:buChar char="Ø"/>
            </a:pPr>
            <a:r>
              <a:rPr lang="en-US" sz="900" dirty="0">
                <a:highlight>
                  <a:srgbClr val="FFFF00"/>
                </a:highlight>
              </a:rPr>
              <a:t>If more than 2 blown Corps are available, the opposing player chooses which 2 corps return. </a:t>
            </a:r>
            <a:endParaRPr lang="en-US" sz="900" dirty="0"/>
          </a:p>
        </p:txBody>
      </p:sp>
      <p:pic>
        <p:nvPicPr>
          <p:cNvPr id="87" name="Picture 2" descr="Battle of Waterloo | National Army Museum">
            <a:extLst>
              <a:ext uri="{FF2B5EF4-FFF2-40B4-BE49-F238E27FC236}">
                <a16:creationId xmlns:a16="http://schemas.microsoft.com/office/drawing/2014/main" id="{12C72FC4-D343-4068-B57D-38E059247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822" y="706396"/>
            <a:ext cx="1778355" cy="88917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C00054FF-5B26-47CF-8E0A-A830F9F36374}"/>
              </a:ext>
            </a:extLst>
          </p:cNvPr>
          <p:cNvSpPr txBox="1"/>
          <p:nvPr/>
        </p:nvSpPr>
        <p:spPr>
          <a:xfrm>
            <a:off x="4698332" y="1812647"/>
            <a:ext cx="203333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Exhausted Cavalry Corps not in enemy ZOC/ZOI are flipped to their Fresh side. </a:t>
            </a:r>
          </a:p>
        </p:txBody>
      </p:sp>
      <p:pic>
        <p:nvPicPr>
          <p:cNvPr id="89" name="Picture 88" descr="A picture containing text, grass, outdoor, group&#10;&#10;Description automatically generated">
            <a:extLst>
              <a:ext uri="{FF2B5EF4-FFF2-40B4-BE49-F238E27FC236}">
                <a16:creationId xmlns:a16="http://schemas.microsoft.com/office/drawing/2014/main" id="{2CC24EDB-6495-4AD1-AEA2-61AC7C9774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665" y="704768"/>
            <a:ext cx="1672670" cy="111511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DC575922-377F-4D3C-9BD5-BE05697B38BD}"/>
              </a:ext>
            </a:extLst>
          </p:cNvPr>
          <p:cNvSpPr txBox="1"/>
          <p:nvPr/>
        </p:nvSpPr>
        <p:spPr>
          <a:xfrm>
            <a:off x="6957923" y="1524544"/>
            <a:ext cx="21033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Starting with the French, each HQ may place 1 associated Detachment on the map. </a:t>
            </a:r>
          </a:p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The HQ must trace a path to the placement hex of either:</a:t>
            </a:r>
          </a:p>
          <a:p>
            <a:pPr marL="292100" lvl="1" indent="-171450" algn="just">
              <a:buFont typeface="Wingdings" panose="05000000000000000000" pitchFamily="2" charset="2"/>
              <a:buChar char="Ø"/>
            </a:pPr>
            <a:r>
              <a:rPr lang="en-US" sz="900" b="1" dirty="0"/>
              <a:t>From itself</a:t>
            </a:r>
            <a:r>
              <a:rPr lang="en-US" sz="900" dirty="0"/>
              <a:t>, with length in hexes up to its Command Range (double if along roads); or</a:t>
            </a:r>
          </a:p>
          <a:p>
            <a:pPr marL="292100" lvl="1" indent="-171450" algn="just">
              <a:buFont typeface="Wingdings" panose="05000000000000000000" pitchFamily="2" charset="2"/>
              <a:buChar char="Ø"/>
            </a:pPr>
            <a:r>
              <a:rPr lang="en-US" sz="900" b="1" dirty="0"/>
              <a:t>From Detachment’s parent unit </a:t>
            </a:r>
            <a:r>
              <a:rPr lang="en-US" sz="900" dirty="0"/>
              <a:t>with a length of 4 hexes.</a:t>
            </a:r>
          </a:p>
        </p:txBody>
      </p:sp>
      <p:pic>
        <p:nvPicPr>
          <p:cNvPr id="91" name="Picture 90" descr="A picture containing text, old, dirty&#10;&#10;Description automatically generated">
            <a:extLst>
              <a:ext uri="{FF2B5EF4-FFF2-40B4-BE49-F238E27FC236}">
                <a16:creationId xmlns:a16="http://schemas.microsoft.com/office/drawing/2014/main" id="{132D6A68-D9D0-42CF-968E-4726F47161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532" y="702245"/>
            <a:ext cx="1236173" cy="8272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13FB803F-ED4F-411F-8BD8-26DD678EE476}"/>
              </a:ext>
            </a:extLst>
          </p:cNvPr>
          <p:cNvSpPr txBox="1"/>
          <p:nvPr/>
        </p:nvSpPr>
        <p:spPr>
          <a:xfrm>
            <a:off x="63166" y="4860028"/>
            <a:ext cx="2159668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Starting with the French, each player may Recall all, some or none of their Detachments from the map (including those in enemy ZOC). </a:t>
            </a:r>
          </a:p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b="1" dirty="0"/>
              <a:t>British Line of Communication Angst. </a:t>
            </a:r>
            <a:r>
              <a:rPr lang="en-US" sz="900" dirty="0">
                <a:highlight>
                  <a:srgbClr val="FFFF00"/>
                </a:highlight>
              </a:rPr>
              <a:t>If at the end of this step, the AA Army has 3 or more AA Detachments on the map, eliminated, or any combination thereof</a:t>
            </a:r>
            <a:r>
              <a:rPr lang="en-US" sz="900" dirty="0"/>
              <a:t>, substitute AA Corps with 2 stars for 1-star version. In any future Detachment Recall, </a:t>
            </a:r>
            <a:r>
              <a:rPr lang="en-US" sz="900" dirty="0">
                <a:highlight>
                  <a:srgbClr val="FFFF00"/>
                </a:highlight>
              </a:rPr>
              <a:t>if fewer than 3 AA detachments on map</a:t>
            </a:r>
            <a:r>
              <a:rPr lang="en-US" sz="900" dirty="0"/>
              <a:t>, substitute AA Corps with 1 star for 2-star version.</a:t>
            </a:r>
            <a:endParaRPr lang="en-US" sz="900" b="1" dirty="0"/>
          </a:p>
        </p:txBody>
      </p:sp>
      <p:pic>
        <p:nvPicPr>
          <p:cNvPr id="93" name="Picture 92" descr="A pair of sunglasses&#10;&#10;Description automatically generated with medium confidence">
            <a:extLst>
              <a:ext uri="{FF2B5EF4-FFF2-40B4-BE49-F238E27FC236}">
                <a16:creationId xmlns:a16="http://schemas.microsoft.com/office/drawing/2014/main" id="{C7974CC9-4399-487B-A5AF-8A55D58AB985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38" y="4141629"/>
            <a:ext cx="1095486" cy="782490"/>
          </a:xfrm>
          <a:prstGeom prst="rect">
            <a:avLst/>
          </a:prstGeom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F523BFCA-9331-49F9-8D8F-15169F1720FC}"/>
              </a:ext>
            </a:extLst>
          </p:cNvPr>
          <p:cNvSpPr txBox="1"/>
          <p:nvPr/>
        </p:nvSpPr>
        <p:spPr>
          <a:xfrm>
            <a:off x="2423991" y="5354091"/>
            <a:ext cx="20333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Starting with the French, each Infantry Corps not in an enemy ZOC (not ZOI) is set to Advance Formation. </a:t>
            </a:r>
          </a:p>
        </p:txBody>
      </p:sp>
      <p:pic>
        <p:nvPicPr>
          <p:cNvPr id="95" name="Picture 6">
            <a:extLst>
              <a:ext uri="{FF2B5EF4-FFF2-40B4-BE49-F238E27FC236}">
                <a16:creationId xmlns:a16="http://schemas.microsoft.com/office/drawing/2014/main" id="{D5DE0822-2ECB-445F-AC0A-11E888F7B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9499" y="4371944"/>
            <a:ext cx="1822320" cy="95735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6" name="TextBox 95">
            <a:extLst>
              <a:ext uri="{FF2B5EF4-FFF2-40B4-BE49-F238E27FC236}">
                <a16:creationId xmlns:a16="http://schemas.microsoft.com/office/drawing/2014/main" id="{0FB0B9A6-1247-4EA0-9943-8745482E5EAE}"/>
              </a:ext>
            </a:extLst>
          </p:cNvPr>
          <p:cNvSpPr txBox="1"/>
          <p:nvPr/>
        </p:nvSpPr>
        <p:spPr>
          <a:xfrm>
            <a:off x="4698332" y="5570654"/>
            <a:ext cx="203333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Starting with the French, each Infantry Corps in an enemy ZOC is set to Battle Formation. </a:t>
            </a:r>
          </a:p>
        </p:txBody>
      </p:sp>
      <p:pic>
        <p:nvPicPr>
          <p:cNvPr id="97" name="Picture 96" descr="A picture containing text, outdoor&#10;&#10;Description automatically generated">
            <a:extLst>
              <a:ext uri="{FF2B5EF4-FFF2-40B4-BE49-F238E27FC236}">
                <a16:creationId xmlns:a16="http://schemas.microsoft.com/office/drawing/2014/main" id="{BFC47444-A4BE-483F-9F56-62FA5C6C84F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8665" y="4371944"/>
            <a:ext cx="1789837" cy="11932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F0054A6F-AAFE-4D44-85A9-39E2DB8D1701}"/>
              </a:ext>
            </a:extLst>
          </p:cNvPr>
          <p:cNvSpPr txBox="1"/>
          <p:nvPr/>
        </p:nvSpPr>
        <p:spPr>
          <a:xfrm>
            <a:off x="6957926" y="5150733"/>
            <a:ext cx="2086147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Starting with the French, each player alternates choosing a friendly Corps in an enemy ZOC and having it retreat, or the player may pass.  </a:t>
            </a:r>
          </a:p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>
                <a:highlight>
                  <a:srgbClr val="FFFF00"/>
                </a:highlight>
              </a:rPr>
              <a:t>If a player passes</a:t>
            </a:r>
            <a:r>
              <a:rPr lang="en-US" sz="900" dirty="0"/>
              <a:t>, the opponent may retreat up to 3 more Corps in succession before the step ends.</a:t>
            </a:r>
          </a:p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Any Corps that retreat into an enemy ZOC are </a:t>
            </a:r>
            <a:r>
              <a:rPr lang="en-US" sz="900" b="1" dirty="0"/>
              <a:t>blown</a:t>
            </a:r>
            <a:r>
              <a:rPr lang="en-US" sz="900" dirty="0"/>
              <a:t> and placed on the Game Turn Track to return 2 turns ahead. </a:t>
            </a:r>
          </a:p>
        </p:txBody>
      </p:sp>
      <p:pic>
        <p:nvPicPr>
          <p:cNvPr id="99" name="Picture 98" descr="A picture containing text, outdoor, group, people&#10;&#10;Description automatically generated">
            <a:extLst>
              <a:ext uri="{FF2B5EF4-FFF2-40B4-BE49-F238E27FC236}">
                <a16:creationId xmlns:a16="http://schemas.microsoft.com/office/drawing/2014/main" id="{91C8DA91-07AA-4DCD-8A09-ABD662108C5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rightnessContrast bright="12000" contras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8105"/>
          <a:stretch/>
        </p:blipFill>
        <p:spPr>
          <a:xfrm>
            <a:off x="7258467" y="4345959"/>
            <a:ext cx="1485065" cy="8047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87689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480CF0-3C25-4D03-A3FD-CA18E4D78239}"/>
              </a:ext>
            </a:extLst>
          </p:cNvPr>
          <p:cNvSpPr/>
          <p:nvPr/>
        </p:nvSpPr>
        <p:spPr>
          <a:xfrm>
            <a:off x="-3" y="0"/>
            <a:ext cx="9113493" cy="6857998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75000"/>
                      </a14:imgEffect>
                      <a14:imgEffect>
                        <a14:brightnessContrast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325CAE4-6C77-4E5E-994E-E4416B0320D1}"/>
              </a:ext>
            </a:extLst>
          </p:cNvPr>
          <p:cNvSpPr txBox="1"/>
          <p:nvPr/>
        </p:nvSpPr>
        <p:spPr>
          <a:xfrm>
            <a:off x="2286000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56CEAF1-0492-420E-A38C-92C761275005}"/>
              </a:ext>
            </a:extLst>
          </p:cNvPr>
          <p:cNvSpPr txBox="1"/>
          <p:nvPr/>
        </p:nvSpPr>
        <p:spPr>
          <a:xfrm>
            <a:off x="4572000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5AAB95-34B8-448B-930B-161FA4E3D30F}"/>
              </a:ext>
            </a:extLst>
          </p:cNvPr>
          <p:cNvSpPr/>
          <p:nvPr/>
        </p:nvSpPr>
        <p:spPr>
          <a:xfrm>
            <a:off x="-3" y="3200400"/>
            <a:ext cx="9144000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9D86455-9257-4A13-B639-A25254C94AFD}"/>
              </a:ext>
            </a:extLst>
          </p:cNvPr>
          <p:cNvGrpSpPr/>
          <p:nvPr/>
        </p:nvGrpSpPr>
        <p:grpSpPr>
          <a:xfrm>
            <a:off x="0" y="3657600"/>
            <a:ext cx="9144000" cy="3200400"/>
            <a:chOff x="0" y="3657600"/>
            <a:chExt cx="9144000" cy="320040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D64C8FF1-7401-44FE-AA99-79BF57EDB711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D29CC30-3C61-4BEF-88DC-B8A7A1A4A0BE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8A896C8-735C-405A-A746-3AD7033BC950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DC5964F-D922-4DD7-A262-B058F9D3D8E8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7571880-E3AA-4C1C-BE9D-E27A0A5BFF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BE19741-9E60-4E0C-AE3D-8DD4567EFDF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B743EF8-8C9C-49A5-A4B1-C05423C4E680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B059E7-0C5C-415C-B99D-481BCB3DEE80}"/>
              </a:ext>
            </a:extLst>
          </p:cNvPr>
          <p:cNvSpPr txBox="1"/>
          <p:nvPr/>
        </p:nvSpPr>
        <p:spPr>
          <a:xfrm>
            <a:off x="0" y="3246120"/>
            <a:ext cx="9147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/>
              <a:t>WATERLOO CAMPAIGN 1815 – Sequence of Play Cards (Sheet 1 of 2: Back) by</a:t>
            </a:r>
            <a:r>
              <a:rPr lang="en-US" sz="1600" dirty="0"/>
              <a:t> </a:t>
            </a:r>
            <a:r>
              <a:rPr lang="en-US" sz="1400" dirty="0">
                <a:latin typeface="Showcard Gothic" panose="04020904020102020604" pitchFamily="82" charset="0"/>
              </a:rPr>
              <a:t>STUKA </a:t>
            </a:r>
            <a:r>
              <a:rPr lang="en-US" sz="1400" dirty="0">
                <a:solidFill>
                  <a:srgbClr val="C00000"/>
                </a:solidFill>
                <a:latin typeface="Showcard Gothic" panose="04020904020102020604" pitchFamily="82" charset="0"/>
              </a:rPr>
              <a:t>JOE</a:t>
            </a:r>
            <a:endParaRPr lang="en-US" sz="1400" b="1" i="1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FF973F5-8230-4AFB-AE6B-1D7877305B84}"/>
              </a:ext>
            </a:extLst>
          </p:cNvPr>
          <p:cNvSpPr txBox="1"/>
          <p:nvPr/>
        </p:nvSpPr>
        <p:spPr>
          <a:xfrm>
            <a:off x="6857986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pic>
        <p:nvPicPr>
          <p:cNvPr id="57" name="Picture 56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139FF370-A3FA-4F4D-8799-FCEE52AF2AE9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0" y="0"/>
            <a:ext cx="2288411" cy="3200400"/>
          </a:xfrm>
          <a:prstGeom prst="rect">
            <a:avLst/>
          </a:prstGeom>
        </p:spPr>
      </p:pic>
      <p:pic>
        <p:nvPicPr>
          <p:cNvPr id="62" name="Picture 61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B2A50FB2-2E4F-40D8-9A5F-347C10F543ED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2286000" y="0"/>
            <a:ext cx="2288411" cy="3200400"/>
          </a:xfrm>
          <a:prstGeom prst="rect">
            <a:avLst/>
          </a:prstGeom>
        </p:spPr>
      </p:pic>
      <p:pic>
        <p:nvPicPr>
          <p:cNvPr id="83" name="Picture 82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90CCA15B-19A4-4F61-BE23-A645089D6B5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4572000" y="0"/>
            <a:ext cx="2288411" cy="3200400"/>
          </a:xfrm>
          <a:prstGeom prst="rect">
            <a:avLst/>
          </a:prstGeom>
        </p:spPr>
      </p:pic>
      <p:pic>
        <p:nvPicPr>
          <p:cNvPr id="84" name="Picture 83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86E2DBD2-1255-4716-854A-8935333CA5B8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6858000" y="0"/>
            <a:ext cx="2288411" cy="3200400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BE3F0C7C-3C2C-4A6A-A3B9-A380E3C8D47A}"/>
              </a:ext>
            </a:extLst>
          </p:cNvPr>
          <p:cNvSpPr/>
          <p:nvPr/>
        </p:nvSpPr>
        <p:spPr>
          <a:xfrm>
            <a:off x="0" y="2560320"/>
            <a:ext cx="9144000" cy="64008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0C8197-9D5A-46AC-B47D-8F404B523411}"/>
              </a:ext>
            </a:extLst>
          </p:cNvPr>
          <p:cNvSpPr/>
          <p:nvPr/>
        </p:nvSpPr>
        <p:spPr>
          <a:xfrm>
            <a:off x="-3" y="0"/>
            <a:ext cx="9144000" cy="64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E8743C-C183-482A-AE61-4547E8CA24A6}"/>
              </a:ext>
            </a:extLst>
          </p:cNvPr>
          <p:cNvGrpSpPr/>
          <p:nvPr/>
        </p:nvGrpSpPr>
        <p:grpSpPr>
          <a:xfrm>
            <a:off x="0" y="0"/>
            <a:ext cx="9144000" cy="3200400"/>
            <a:chOff x="0" y="3657600"/>
            <a:chExt cx="9144000" cy="32004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673F4D7-34E1-4F04-951A-7932E53F6200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6C72B1F-1240-4C90-B318-F947610E4AA6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827358-BFDE-4A37-99D4-FE7CE5BC5867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98FB3B-B65C-4DF5-8EAF-F98685BA90B2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436D19-D971-4148-AC76-B48547AED438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1DB5D33-102F-4176-80C9-952D10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B143D3-0DC4-4D14-887B-CE9C579BDB7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5015A676-B3AE-48FB-A0CB-270E0F133361}"/>
              </a:ext>
            </a:extLst>
          </p:cNvPr>
          <p:cNvSpPr txBox="1"/>
          <p:nvPr/>
        </p:nvSpPr>
        <p:spPr>
          <a:xfrm>
            <a:off x="0" y="2472225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3812A6-5338-408C-BAB3-1884F654A341}"/>
              </a:ext>
            </a:extLst>
          </p:cNvPr>
          <p:cNvSpPr txBox="1"/>
          <p:nvPr/>
        </p:nvSpPr>
        <p:spPr>
          <a:xfrm>
            <a:off x="0" y="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9CB375E-3448-43DA-B131-14197BAA3B65}"/>
              </a:ext>
            </a:extLst>
          </p:cNvPr>
          <p:cNvSpPr txBox="1"/>
          <p:nvPr/>
        </p:nvSpPr>
        <p:spPr>
          <a:xfrm>
            <a:off x="2253079" y="3676113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74A737B-066B-493E-B2CA-50C087EC486F}"/>
              </a:ext>
            </a:extLst>
          </p:cNvPr>
          <p:cNvSpPr txBox="1"/>
          <p:nvPr/>
        </p:nvSpPr>
        <p:spPr>
          <a:xfrm>
            <a:off x="4539079" y="3676113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378AE9A-9E6E-49E3-8D91-6BE95948B13A}"/>
              </a:ext>
            </a:extLst>
          </p:cNvPr>
          <p:cNvSpPr txBox="1"/>
          <p:nvPr/>
        </p:nvSpPr>
        <p:spPr>
          <a:xfrm>
            <a:off x="6825065" y="3676113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pic>
        <p:nvPicPr>
          <p:cNvPr id="88" name="Picture 87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4667CFFE-D54E-4B7B-8D03-2DAE70AD2C4D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0" y="3657600"/>
            <a:ext cx="2288411" cy="3200400"/>
          </a:xfrm>
          <a:prstGeom prst="rect">
            <a:avLst/>
          </a:prstGeom>
        </p:spPr>
      </p:pic>
      <p:pic>
        <p:nvPicPr>
          <p:cNvPr id="89" name="Picture 88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4FFAF538-8F54-47E8-ABC8-B0328284E3BA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2286000" y="3657600"/>
            <a:ext cx="2288411" cy="3200400"/>
          </a:xfrm>
          <a:prstGeom prst="rect">
            <a:avLst/>
          </a:prstGeom>
        </p:spPr>
      </p:pic>
      <p:pic>
        <p:nvPicPr>
          <p:cNvPr id="90" name="Picture 89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C5A096DA-F3B0-4AA7-AE8E-7BA5F06B0B76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4572000" y="3657600"/>
            <a:ext cx="2288411" cy="3200400"/>
          </a:xfrm>
          <a:prstGeom prst="rect">
            <a:avLst/>
          </a:prstGeom>
        </p:spPr>
      </p:pic>
      <p:pic>
        <p:nvPicPr>
          <p:cNvPr id="91" name="Picture 90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A6F332B1-B23E-43CE-9739-6B74D86E7A7E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6858000" y="3657600"/>
            <a:ext cx="2288411" cy="3200400"/>
          </a:xfrm>
          <a:prstGeom prst="rect">
            <a:avLst/>
          </a:prstGeom>
        </p:spPr>
      </p:pic>
      <p:sp>
        <p:nvSpPr>
          <p:cNvPr id="92" name="Rectangle 91">
            <a:extLst>
              <a:ext uri="{FF2B5EF4-FFF2-40B4-BE49-F238E27FC236}">
                <a16:creationId xmlns:a16="http://schemas.microsoft.com/office/drawing/2014/main" id="{233EECDB-8C63-4E9F-BFE9-3EA7FBD8D4E7}"/>
              </a:ext>
            </a:extLst>
          </p:cNvPr>
          <p:cNvSpPr/>
          <p:nvPr/>
        </p:nvSpPr>
        <p:spPr>
          <a:xfrm>
            <a:off x="0" y="6217920"/>
            <a:ext cx="9144000" cy="64008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61715222-624E-49E6-8F15-617174A867A2}"/>
              </a:ext>
            </a:extLst>
          </p:cNvPr>
          <p:cNvSpPr/>
          <p:nvPr/>
        </p:nvSpPr>
        <p:spPr>
          <a:xfrm>
            <a:off x="0" y="3657600"/>
            <a:ext cx="9144000" cy="64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563B165A-DC30-41D6-B7FA-672795B68E32}"/>
              </a:ext>
            </a:extLst>
          </p:cNvPr>
          <p:cNvGrpSpPr/>
          <p:nvPr/>
        </p:nvGrpSpPr>
        <p:grpSpPr>
          <a:xfrm>
            <a:off x="0" y="3657600"/>
            <a:ext cx="9144000" cy="3200400"/>
            <a:chOff x="0" y="3657600"/>
            <a:chExt cx="9144000" cy="3200400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072B1A0-0533-4947-B43E-84F0702470F0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20BF280-8263-4761-86CD-1873FB158ABE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CFB55B70-A455-4F07-8826-9082B683B019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31A5FE1-C990-4A43-A8FF-5CCE7155F616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5F1BC7B-3B1E-47ED-9099-94240BA9A48C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5142777E-4F6F-4F0B-927B-641DCA9E632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D92075E-8089-4771-A6AE-0406BFD3C80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8354EF53-E07F-4460-808D-1491CAB275BC}"/>
              </a:ext>
            </a:extLst>
          </p:cNvPr>
          <p:cNvSpPr txBox="1"/>
          <p:nvPr/>
        </p:nvSpPr>
        <p:spPr>
          <a:xfrm>
            <a:off x="18298" y="61264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4748EE7D-2F87-46E1-B07A-ECBCA01A4A3F}"/>
              </a:ext>
            </a:extLst>
          </p:cNvPr>
          <p:cNvSpPr txBox="1"/>
          <p:nvPr/>
        </p:nvSpPr>
        <p:spPr>
          <a:xfrm>
            <a:off x="0" y="365760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8C06EE5F-978E-4F7B-9757-D537E216EDF6}"/>
              </a:ext>
            </a:extLst>
          </p:cNvPr>
          <p:cNvSpPr txBox="1"/>
          <p:nvPr/>
        </p:nvSpPr>
        <p:spPr>
          <a:xfrm>
            <a:off x="2286000" y="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A8F17C3-D9E1-4BA0-9920-DC02379E1998}"/>
              </a:ext>
            </a:extLst>
          </p:cNvPr>
          <p:cNvSpPr txBox="1"/>
          <p:nvPr/>
        </p:nvSpPr>
        <p:spPr>
          <a:xfrm>
            <a:off x="4572000" y="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1CF7903-232F-43C8-B276-95ED43D63FF0}"/>
              </a:ext>
            </a:extLst>
          </p:cNvPr>
          <p:cNvSpPr txBox="1"/>
          <p:nvPr/>
        </p:nvSpPr>
        <p:spPr>
          <a:xfrm>
            <a:off x="6858000" y="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49E1BA8-5FFD-495B-AA35-C215B4AB19B8}"/>
              </a:ext>
            </a:extLst>
          </p:cNvPr>
          <p:cNvSpPr txBox="1"/>
          <p:nvPr/>
        </p:nvSpPr>
        <p:spPr>
          <a:xfrm>
            <a:off x="2286000" y="24688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FCEC6AF-FE4C-48B4-821D-87FA6D1392F6}"/>
              </a:ext>
            </a:extLst>
          </p:cNvPr>
          <p:cNvSpPr txBox="1"/>
          <p:nvPr/>
        </p:nvSpPr>
        <p:spPr>
          <a:xfrm>
            <a:off x="4572000" y="24688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3662C0A-060F-4602-A76E-9D7D676CEC19}"/>
              </a:ext>
            </a:extLst>
          </p:cNvPr>
          <p:cNvSpPr txBox="1"/>
          <p:nvPr/>
        </p:nvSpPr>
        <p:spPr>
          <a:xfrm>
            <a:off x="6858000" y="24688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7898108-3897-49FB-8682-8A4C7E81445E}"/>
              </a:ext>
            </a:extLst>
          </p:cNvPr>
          <p:cNvSpPr txBox="1"/>
          <p:nvPr/>
        </p:nvSpPr>
        <p:spPr>
          <a:xfrm>
            <a:off x="2285999" y="365760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70FF873E-891E-4095-A5A6-8A7F157D7044}"/>
              </a:ext>
            </a:extLst>
          </p:cNvPr>
          <p:cNvSpPr txBox="1"/>
          <p:nvPr/>
        </p:nvSpPr>
        <p:spPr>
          <a:xfrm>
            <a:off x="4572000" y="365760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B7632C4-6DB1-41F7-82F6-BB4C06D9CB20}"/>
              </a:ext>
            </a:extLst>
          </p:cNvPr>
          <p:cNvSpPr txBox="1"/>
          <p:nvPr/>
        </p:nvSpPr>
        <p:spPr>
          <a:xfrm>
            <a:off x="6858000" y="365760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89FCDCB2-493D-4F1C-9737-5C1DD644A21D}"/>
              </a:ext>
            </a:extLst>
          </p:cNvPr>
          <p:cNvSpPr txBox="1"/>
          <p:nvPr/>
        </p:nvSpPr>
        <p:spPr>
          <a:xfrm>
            <a:off x="2286000" y="61264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9BEE8353-32A4-46A6-87B1-62D0CB35DDAA}"/>
              </a:ext>
            </a:extLst>
          </p:cNvPr>
          <p:cNvSpPr txBox="1"/>
          <p:nvPr/>
        </p:nvSpPr>
        <p:spPr>
          <a:xfrm>
            <a:off x="4572000" y="61264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017B2EB4-1F8A-4F71-99C8-6271DF3DE3D9}"/>
              </a:ext>
            </a:extLst>
          </p:cNvPr>
          <p:cNvSpPr txBox="1"/>
          <p:nvPr/>
        </p:nvSpPr>
        <p:spPr>
          <a:xfrm>
            <a:off x="6858000" y="61264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</p:spTree>
    <p:extLst>
      <p:ext uri="{BB962C8B-B14F-4D97-AF65-F5344CB8AC3E}">
        <p14:creationId xmlns:p14="http://schemas.microsoft.com/office/powerpoint/2010/main" val="3369855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480CF0-3C25-4D03-A3FD-CA18E4D78239}"/>
              </a:ext>
            </a:extLst>
          </p:cNvPr>
          <p:cNvSpPr/>
          <p:nvPr/>
        </p:nvSpPr>
        <p:spPr>
          <a:xfrm>
            <a:off x="-2" y="0"/>
            <a:ext cx="6858002" cy="3200397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75000"/>
                      </a14:imgEffect>
                      <a14:imgEffect>
                        <a14:brightnessContrast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0C8197-9D5A-46AC-B47D-8F404B523411}"/>
              </a:ext>
            </a:extLst>
          </p:cNvPr>
          <p:cNvSpPr/>
          <p:nvPr/>
        </p:nvSpPr>
        <p:spPr>
          <a:xfrm>
            <a:off x="-3" y="0"/>
            <a:ext cx="6854958" cy="4571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3812A6-5338-408C-BAB3-1884F654A341}"/>
              </a:ext>
            </a:extLst>
          </p:cNvPr>
          <p:cNvSpPr txBox="1"/>
          <p:nvPr/>
        </p:nvSpPr>
        <p:spPr>
          <a:xfrm>
            <a:off x="0" y="0"/>
            <a:ext cx="2289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-9-</a:t>
            </a:r>
          </a:p>
          <a:p>
            <a:pPr algn="ctr"/>
            <a:r>
              <a:rPr lang="en-US" sz="1200" b="1" i="1" dirty="0"/>
              <a:t>MOVEMENT PHASE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325CAE4-6C77-4E5E-994E-E4416B0320D1}"/>
              </a:ext>
            </a:extLst>
          </p:cNvPr>
          <p:cNvSpPr txBox="1"/>
          <p:nvPr/>
        </p:nvSpPr>
        <p:spPr>
          <a:xfrm>
            <a:off x="2286000" y="0"/>
            <a:ext cx="2270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-10-</a:t>
            </a:r>
          </a:p>
          <a:p>
            <a:pPr algn="ctr"/>
            <a:r>
              <a:rPr lang="en-US" sz="1200" b="1" i="1" dirty="0"/>
              <a:t>ATTACK PHASE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5AAB95-34B8-448B-930B-161FA4E3D30F}"/>
              </a:ext>
            </a:extLst>
          </p:cNvPr>
          <p:cNvSpPr/>
          <p:nvPr/>
        </p:nvSpPr>
        <p:spPr>
          <a:xfrm>
            <a:off x="-3" y="3200400"/>
            <a:ext cx="9144000" cy="45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1B059E7-0C5C-415C-B99D-481BCB3DEE80}"/>
              </a:ext>
            </a:extLst>
          </p:cNvPr>
          <p:cNvSpPr txBox="1"/>
          <p:nvPr/>
        </p:nvSpPr>
        <p:spPr>
          <a:xfrm>
            <a:off x="0" y="3246120"/>
            <a:ext cx="9147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/>
              <a:t>WATERLOO CAMPAIGN 1815 – Sequence of Play Cards (Sheet 2 of 2: Front) by</a:t>
            </a:r>
            <a:r>
              <a:rPr lang="en-US" sz="1600" dirty="0"/>
              <a:t> </a:t>
            </a:r>
            <a:r>
              <a:rPr lang="en-US" sz="1400" dirty="0">
                <a:latin typeface="Showcard Gothic" panose="04020904020102020604" pitchFamily="82" charset="0"/>
              </a:rPr>
              <a:t>STUKA </a:t>
            </a:r>
            <a:r>
              <a:rPr lang="en-US" sz="1400" dirty="0">
                <a:solidFill>
                  <a:srgbClr val="C00000"/>
                </a:solidFill>
                <a:latin typeface="Showcard Gothic" panose="04020904020102020604" pitchFamily="82" charset="0"/>
              </a:rPr>
              <a:t>JOE</a:t>
            </a:r>
            <a:endParaRPr lang="en-US" sz="1400" b="1" i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0A202D7-4BF2-44EF-8615-AFA7C33695C3}"/>
              </a:ext>
            </a:extLst>
          </p:cNvPr>
          <p:cNvSpPr txBox="1"/>
          <p:nvPr/>
        </p:nvSpPr>
        <p:spPr>
          <a:xfrm>
            <a:off x="4575805" y="0"/>
            <a:ext cx="22707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i="1" dirty="0"/>
              <a:t>-11-</a:t>
            </a:r>
          </a:p>
          <a:p>
            <a:pPr algn="ctr"/>
            <a:r>
              <a:rPr lang="en-US" sz="1200" b="1" i="1" dirty="0"/>
              <a:t>END PHASE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8038414-AC23-4AA7-B525-3044EBD1576A}"/>
              </a:ext>
            </a:extLst>
          </p:cNvPr>
          <p:cNvSpPr txBox="1"/>
          <p:nvPr/>
        </p:nvSpPr>
        <p:spPr>
          <a:xfrm>
            <a:off x="126332" y="1704543"/>
            <a:ext cx="20333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Starting with the French, players alternate choosing a Corps to move, or passing.  The same Corps may be chosen multiple times during a Movement Phase as long as it remains eligible. </a:t>
            </a:r>
          </a:p>
        </p:txBody>
      </p:sp>
      <p:pic>
        <p:nvPicPr>
          <p:cNvPr id="49" name="Picture 48" descr="A group of people riding horses&#10;&#10;Description automatically generated">
            <a:extLst>
              <a:ext uri="{FF2B5EF4-FFF2-40B4-BE49-F238E27FC236}">
                <a16:creationId xmlns:a16="http://schemas.microsoft.com/office/drawing/2014/main" id="{49F0CFF4-C00D-43FD-9616-06B33F067E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6" y="556515"/>
            <a:ext cx="1710596" cy="114095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252A542A-C81A-4930-97E1-0FC77318C088}"/>
              </a:ext>
            </a:extLst>
          </p:cNvPr>
          <p:cNvSpPr txBox="1"/>
          <p:nvPr/>
        </p:nvSpPr>
        <p:spPr>
          <a:xfrm>
            <a:off x="2404245" y="1737324"/>
            <a:ext cx="203333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Starting with the French, players alternate choosing a Corps to attack an enemy unit in their ZOC, or pass.</a:t>
            </a:r>
          </a:p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/>
              <a:t>After both players have passed in an Attack Phase, the turn is over.</a:t>
            </a:r>
          </a:p>
        </p:txBody>
      </p:sp>
      <p:pic>
        <p:nvPicPr>
          <p:cNvPr id="51" name="Picture 50" descr="A picture containing outdoor&#10;&#10;Description automatically generated">
            <a:extLst>
              <a:ext uri="{FF2B5EF4-FFF2-40B4-BE49-F238E27FC236}">
                <a16:creationId xmlns:a16="http://schemas.microsoft.com/office/drawing/2014/main" id="{7219FD77-96ED-4E64-B5A4-C3802BC904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346" y="550574"/>
            <a:ext cx="1771317" cy="11796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3FFE2879-8A75-4780-BA18-02BF3B259480}"/>
              </a:ext>
            </a:extLst>
          </p:cNvPr>
          <p:cNvSpPr txBox="1"/>
          <p:nvPr/>
        </p:nvSpPr>
        <p:spPr>
          <a:xfrm>
            <a:off x="4705305" y="1784183"/>
            <a:ext cx="20333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>
                <a:highlight>
                  <a:srgbClr val="FFFF00"/>
                </a:highlight>
              </a:rPr>
              <a:t>If this was the last turn</a:t>
            </a:r>
            <a:r>
              <a:rPr lang="en-US" sz="900" dirty="0"/>
              <a:t>, determine the winner, otherwise advance the Game Turn marker and start a new turn. </a:t>
            </a:r>
          </a:p>
          <a:p>
            <a:pPr marL="120650" indent="-120650" algn="just">
              <a:buFont typeface="Arial" panose="020B0604020202020204" pitchFamily="34" charset="0"/>
              <a:buChar char="•"/>
            </a:pPr>
            <a:r>
              <a:rPr lang="en-US" sz="900" dirty="0">
                <a:highlight>
                  <a:srgbClr val="FFFF00"/>
                </a:highlight>
              </a:rPr>
              <a:t>If the French Grand Battery is in play</a:t>
            </a:r>
            <a:r>
              <a:rPr lang="en-US" sz="900" dirty="0"/>
              <a:t>, is automatically recalled.</a:t>
            </a:r>
          </a:p>
        </p:txBody>
      </p:sp>
      <p:pic>
        <p:nvPicPr>
          <p:cNvPr id="53" name="Picture 2" descr="Napoleon lost the Battle of Waterloo—here's why">
            <a:extLst>
              <a:ext uri="{FF2B5EF4-FFF2-40B4-BE49-F238E27FC236}">
                <a16:creationId xmlns:a16="http://schemas.microsoft.com/office/drawing/2014/main" id="{2D20B6CC-84A7-4AB1-9B88-5C14C751CC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07" b="13873"/>
          <a:stretch/>
        </p:blipFill>
        <p:spPr bwMode="auto">
          <a:xfrm>
            <a:off x="4988218" y="545599"/>
            <a:ext cx="1467510" cy="120852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42E8743C-C183-482A-AE61-4547E8CA24A6}"/>
              </a:ext>
            </a:extLst>
          </p:cNvPr>
          <p:cNvGrpSpPr/>
          <p:nvPr/>
        </p:nvGrpSpPr>
        <p:grpSpPr>
          <a:xfrm>
            <a:off x="0" y="0"/>
            <a:ext cx="6858000" cy="3200400"/>
            <a:chOff x="0" y="3657600"/>
            <a:chExt cx="6858000" cy="32004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673F4D7-34E1-4F04-951A-7932E53F6200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6C72B1F-1240-4C90-B318-F947610E4AA6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827358-BFDE-4A37-99D4-FE7CE5BC5867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98FB3B-B65C-4DF5-8EAF-F98685BA90B2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1DB5D33-102F-4176-80C9-952D10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6846562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B143D3-0DC4-4D14-887B-CE9C579BDB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0" y="6857997"/>
              <a:ext cx="6854955" cy="3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0254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480CF0-3C25-4D03-A3FD-CA18E4D78239}"/>
              </a:ext>
            </a:extLst>
          </p:cNvPr>
          <p:cNvSpPr/>
          <p:nvPr/>
        </p:nvSpPr>
        <p:spPr>
          <a:xfrm>
            <a:off x="2281178" y="0"/>
            <a:ext cx="6832312" cy="3154678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75000"/>
                      </a14:imgEffect>
                      <a14:imgEffect>
                        <a14:brightnessContrast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325CAE4-6C77-4E5E-994E-E4416B0320D1}"/>
              </a:ext>
            </a:extLst>
          </p:cNvPr>
          <p:cNvSpPr txBox="1"/>
          <p:nvPr/>
        </p:nvSpPr>
        <p:spPr>
          <a:xfrm>
            <a:off x="2286000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56CEAF1-0492-420E-A38C-92C761275005}"/>
              </a:ext>
            </a:extLst>
          </p:cNvPr>
          <p:cNvSpPr txBox="1"/>
          <p:nvPr/>
        </p:nvSpPr>
        <p:spPr>
          <a:xfrm>
            <a:off x="4572000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5AAB95-34B8-448B-930B-161FA4E3D30F}"/>
              </a:ext>
            </a:extLst>
          </p:cNvPr>
          <p:cNvSpPr/>
          <p:nvPr/>
        </p:nvSpPr>
        <p:spPr>
          <a:xfrm flipV="1">
            <a:off x="-3" y="3154681"/>
            <a:ext cx="9144000" cy="45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1B059E7-0C5C-415C-B99D-481BCB3DEE80}"/>
              </a:ext>
            </a:extLst>
          </p:cNvPr>
          <p:cNvSpPr txBox="1"/>
          <p:nvPr/>
        </p:nvSpPr>
        <p:spPr>
          <a:xfrm>
            <a:off x="0" y="3246120"/>
            <a:ext cx="9147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/>
              <a:t>WATERLOO CAMPAIGN 1815 – Sequence of Play Cards (Sheet 2 of 2: Back) by</a:t>
            </a:r>
            <a:r>
              <a:rPr lang="en-US" sz="1600" dirty="0"/>
              <a:t> </a:t>
            </a:r>
            <a:r>
              <a:rPr lang="en-US" sz="1400" dirty="0">
                <a:latin typeface="Showcard Gothic" panose="04020904020102020604" pitchFamily="82" charset="0"/>
              </a:rPr>
              <a:t>STUKA </a:t>
            </a:r>
            <a:r>
              <a:rPr lang="en-US" sz="1400" dirty="0">
                <a:solidFill>
                  <a:srgbClr val="C00000"/>
                </a:solidFill>
                <a:latin typeface="Showcard Gothic" panose="04020904020102020604" pitchFamily="82" charset="0"/>
              </a:rPr>
              <a:t>JOE</a:t>
            </a:r>
            <a:endParaRPr lang="en-US" sz="1400" b="1" i="1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FF973F5-8230-4AFB-AE6B-1D7877305B84}"/>
              </a:ext>
            </a:extLst>
          </p:cNvPr>
          <p:cNvSpPr txBox="1"/>
          <p:nvPr/>
        </p:nvSpPr>
        <p:spPr>
          <a:xfrm>
            <a:off x="6857986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pic>
        <p:nvPicPr>
          <p:cNvPr id="62" name="Picture 61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B2A50FB2-2E4F-40D8-9A5F-347C10F543ED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2286000" y="0"/>
            <a:ext cx="2288411" cy="3200400"/>
          </a:xfrm>
          <a:prstGeom prst="rect">
            <a:avLst/>
          </a:prstGeom>
        </p:spPr>
      </p:pic>
      <p:pic>
        <p:nvPicPr>
          <p:cNvPr id="83" name="Picture 82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90CCA15B-19A4-4F61-BE23-A645089D6B54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4572000" y="0"/>
            <a:ext cx="2288411" cy="3200400"/>
          </a:xfrm>
          <a:prstGeom prst="rect">
            <a:avLst/>
          </a:prstGeom>
        </p:spPr>
      </p:pic>
      <p:pic>
        <p:nvPicPr>
          <p:cNvPr id="84" name="Picture 83" descr="A group of people riding horses&#10;&#10;Description automatically generated with low confidence">
            <a:extLst>
              <a:ext uri="{FF2B5EF4-FFF2-40B4-BE49-F238E27FC236}">
                <a16:creationId xmlns:a16="http://schemas.microsoft.com/office/drawing/2014/main" id="{86E2DBD2-1255-4716-854A-8935333CA5B8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9" r="24358"/>
          <a:stretch/>
        </p:blipFill>
        <p:spPr>
          <a:xfrm>
            <a:off x="6858000" y="0"/>
            <a:ext cx="2288411" cy="3200400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BE3F0C7C-3C2C-4A6A-A3B9-A380E3C8D47A}"/>
              </a:ext>
            </a:extLst>
          </p:cNvPr>
          <p:cNvSpPr/>
          <p:nvPr/>
        </p:nvSpPr>
        <p:spPr>
          <a:xfrm>
            <a:off x="2283588" y="2560320"/>
            <a:ext cx="6860411" cy="64008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0C8197-9D5A-46AC-B47D-8F404B523411}"/>
              </a:ext>
            </a:extLst>
          </p:cNvPr>
          <p:cNvSpPr/>
          <p:nvPr/>
        </p:nvSpPr>
        <p:spPr>
          <a:xfrm>
            <a:off x="2283589" y="0"/>
            <a:ext cx="6860408" cy="64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E8743C-C183-482A-AE61-4547E8CA24A6}"/>
              </a:ext>
            </a:extLst>
          </p:cNvPr>
          <p:cNvGrpSpPr/>
          <p:nvPr/>
        </p:nvGrpSpPr>
        <p:grpSpPr>
          <a:xfrm>
            <a:off x="2281178" y="0"/>
            <a:ext cx="6862822" cy="3200400"/>
            <a:chOff x="2281178" y="3657600"/>
            <a:chExt cx="6862822" cy="3200400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6C72B1F-1240-4C90-B318-F947610E4AA6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827358-BFDE-4A37-99D4-FE7CE5BC5867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98FB3B-B65C-4DF5-8EAF-F98685BA90B2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436D19-D971-4148-AC76-B48547AED438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1DB5D33-102F-4176-80C9-952D10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2281178" y="3657600"/>
              <a:ext cx="6847582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B143D3-0DC4-4D14-887B-CE9C579BDB79}"/>
                </a:ext>
              </a:extLst>
            </p:cNvPr>
            <p:cNvCxnSpPr>
              <a:cxnSpLocks/>
            </p:cNvCxnSpPr>
            <p:nvPr/>
          </p:nvCxnSpPr>
          <p:spPr>
            <a:xfrm>
              <a:off x="2281178" y="6858000"/>
              <a:ext cx="6847582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8C06EE5F-978E-4F7B-9757-D537E216EDF6}"/>
              </a:ext>
            </a:extLst>
          </p:cNvPr>
          <p:cNvSpPr txBox="1"/>
          <p:nvPr/>
        </p:nvSpPr>
        <p:spPr>
          <a:xfrm>
            <a:off x="2286000" y="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6A8F17C3-D9E1-4BA0-9920-DC02379E1998}"/>
              </a:ext>
            </a:extLst>
          </p:cNvPr>
          <p:cNvSpPr txBox="1"/>
          <p:nvPr/>
        </p:nvSpPr>
        <p:spPr>
          <a:xfrm>
            <a:off x="4572000" y="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1CF7903-232F-43C8-B276-95ED43D63FF0}"/>
              </a:ext>
            </a:extLst>
          </p:cNvPr>
          <p:cNvSpPr txBox="1"/>
          <p:nvPr/>
        </p:nvSpPr>
        <p:spPr>
          <a:xfrm>
            <a:off x="6858000" y="0"/>
            <a:ext cx="2284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Waterloo Campaign</a:t>
            </a:r>
          </a:p>
          <a:p>
            <a:pPr algn="ctr"/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1815</a:t>
            </a: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049E1BA8-5FFD-495B-AA35-C215B4AB19B8}"/>
              </a:ext>
            </a:extLst>
          </p:cNvPr>
          <p:cNvSpPr txBox="1"/>
          <p:nvPr/>
        </p:nvSpPr>
        <p:spPr>
          <a:xfrm>
            <a:off x="2286000" y="24688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9FCEC6AF-FE4C-48B4-821D-87FA6D1392F6}"/>
              </a:ext>
            </a:extLst>
          </p:cNvPr>
          <p:cNvSpPr txBox="1"/>
          <p:nvPr/>
        </p:nvSpPr>
        <p:spPr>
          <a:xfrm>
            <a:off x="4572000" y="24688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F3662C0A-060F-4602-A76E-9D7D676CEC19}"/>
              </a:ext>
            </a:extLst>
          </p:cNvPr>
          <p:cNvSpPr txBox="1"/>
          <p:nvPr/>
        </p:nvSpPr>
        <p:spPr>
          <a:xfrm>
            <a:off x="6858000" y="2468880"/>
            <a:ext cx="22677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</a:p>
          <a:p>
            <a:pPr algn="ctr"/>
            <a:r>
              <a:rPr lang="en-US" sz="16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Sequence of Play Cards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5DB810-D38C-41B4-83A3-99EC3EF3F90D}"/>
              </a:ext>
            </a:extLst>
          </p:cNvPr>
          <p:cNvSpPr txBox="1"/>
          <p:nvPr/>
        </p:nvSpPr>
        <p:spPr>
          <a:xfrm>
            <a:off x="654175" y="3678794"/>
            <a:ext cx="7832436" cy="3031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These are custom-made Sequence of Play cards for </a:t>
            </a:r>
            <a:r>
              <a:rPr lang="en-US" sz="1400" b="1" i="1" dirty="0"/>
              <a:t>Waterloo Campaign, 1815, </a:t>
            </a:r>
            <a:r>
              <a:rPr lang="en-US" sz="1400" b="1" dirty="0"/>
              <a:t>published in C3i magazine, issue number 33</a:t>
            </a:r>
            <a:r>
              <a:rPr lang="en-US" sz="1400" b="1" i="1" dirty="0"/>
              <a:t>.</a:t>
            </a:r>
            <a:r>
              <a:rPr lang="en-US" sz="1400" dirty="0"/>
              <a:t>  These cards help new players learn and  understand the flow of the game, which has 11 phases/steps. </a:t>
            </a:r>
          </a:p>
          <a:p>
            <a:pPr marL="342900" indent="-342900">
              <a:buAutoNum type="arabicParenBoth"/>
            </a:pPr>
            <a:r>
              <a:rPr lang="en-US" sz="1400" dirty="0"/>
              <a:t>I recommend printing the cards in cardstock (2-sided) and laminating them.</a:t>
            </a:r>
          </a:p>
          <a:p>
            <a:pPr marL="342900" indent="-342900">
              <a:buAutoNum type="arabicParenBoth"/>
            </a:pPr>
            <a:r>
              <a:rPr lang="en-US" sz="1400" dirty="0"/>
              <a:t>Arrange the cards face-down in order from top (Card #1) to bottom (Card #11).  Flip the first card and follow instructions.  The cards will take you through the game’s phases/steps with relevant instructions in each card.  </a:t>
            </a:r>
            <a:r>
              <a:rPr lang="en-US" sz="1400" dirty="0">
                <a:highlight>
                  <a:srgbClr val="FFFF00"/>
                </a:highlight>
              </a:rPr>
              <a:t>Yellow highlighted text </a:t>
            </a:r>
            <a:r>
              <a:rPr lang="en-US" sz="1400" dirty="0"/>
              <a:t>denotes an “if/then” instruction: if the highlighted premise applies, keep reading and follow the remaining instruction in the sentence.  </a:t>
            </a:r>
          </a:p>
          <a:p>
            <a:endParaRPr lang="en-US" sz="1400" dirty="0"/>
          </a:p>
          <a:p>
            <a:r>
              <a:rPr lang="en-US" sz="1400" dirty="0"/>
              <a:t>If you see any mistake or any text that should appear in the cards, please let me know in the comments section in BGG.  </a:t>
            </a:r>
          </a:p>
          <a:p>
            <a:r>
              <a:rPr lang="en-US" sz="1400" dirty="0"/>
              <a:t>Cheers!</a:t>
            </a:r>
          </a:p>
          <a:p>
            <a:endParaRPr lang="en-US" sz="700" dirty="0"/>
          </a:p>
          <a:p>
            <a:r>
              <a:rPr lang="en-US" sz="1600" dirty="0">
                <a:latin typeface="Showcard Gothic" panose="04020904020102020604" pitchFamily="82" charset="0"/>
              </a:rPr>
              <a:t>STUKA </a:t>
            </a:r>
            <a:r>
              <a:rPr lang="en-US" sz="1600" dirty="0">
                <a:solidFill>
                  <a:srgbClr val="C00000"/>
                </a:solidFill>
                <a:latin typeface="Showcard Gothic" panose="04020904020102020604" pitchFamily="82" charset="0"/>
              </a:rPr>
              <a:t>JOE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1ED741-C5CA-469B-B583-E6AFF1A29207}"/>
              </a:ext>
            </a:extLst>
          </p:cNvPr>
          <p:cNvSpPr txBox="1"/>
          <p:nvPr/>
        </p:nvSpPr>
        <p:spPr>
          <a:xfrm>
            <a:off x="443345" y="1136073"/>
            <a:ext cx="1293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Version 1.0</a:t>
            </a:r>
          </a:p>
          <a:p>
            <a:pPr algn="ctr"/>
            <a:r>
              <a:rPr lang="en-US" b="1" dirty="0"/>
              <a:t>03-16-21</a:t>
            </a:r>
          </a:p>
        </p:txBody>
      </p:sp>
    </p:spTree>
    <p:extLst>
      <p:ext uri="{BB962C8B-B14F-4D97-AF65-F5344CB8AC3E}">
        <p14:creationId xmlns:p14="http://schemas.microsoft.com/office/powerpoint/2010/main" val="2307042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17AC0-B2B7-48BD-877C-CFAF88D6C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1011092"/>
          </a:xfrm>
          <a:solidFill>
            <a:schemeClr val="accent5">
              <a:lumMod val="40000"/>
              <a:lumOff val="60000"/>
            </a:schemeClr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/>
          <a:p>
            <a:pPr algn="ctr"/>
            <a:r>
              <a:rPr lang="en-US" sz="2400" b="1" dirty="0"/>
              <a:t>MAKE-YOUR-OWN CARDS</a:t>
            </a:r>
            <a:br>
              <a:rPr lang="en-US" sz="2400" b="1" dirty="0"/>
            </a:br>
            <a:r>
              <a:rPr lang="en-US" sz="2400" b="1" dirty="0"/>
              <a:t>SEQUENCE OF PLAY CARDS TEMPLATE</a:t>
            </a:r>
            <a:br>
              <a:rPr lang="en-US" sz="2400" b="1" dirty="0"/>
            </a:br>
            <a:r>
              <a:rPr lang="en-US" sz="2400" b="1" i="1" dirty="0"/>
              <a:t>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6DED5-21A7-44F5-B788-065A92BC0F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65405"/>
            <a:ext cx="7886700" cy="495386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Fill out the information in the cards</a:t>
            </a:r>
          </a:p>
          <a:p>
            <a:pPr lvl="1"/>
            <a:r>
              <a:rPr lang="en-US" dirty="0"/>
              <a:t>Card Fronts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u="sng" dirty="0"/>
              <a:t>First Line</a:t>
            </a:r>
            <a:r>
              <a:rPr lang="en-US" dirty="0"/>
              <a:t>: Insert here the name of the phase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u="sng" dirty="0"/>
              <a:t>Second Line</a:t>
            </a:r>
            <a:r>
              <a:rPr lang="en-US" dirty="0"/>
              <a:t>: Insert here the name of the step within the phase (if applicable)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u="sng" dirty="0"/>
              <a:t>Text Box</a:t>
            </a:r>
            <a:r>
              <a:rPr lang="en-US" dirty="0"/>
              <a:t>.  Place here the text describing what happens in this phase.  Use the bullets for individual steps in phase.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u="sng" dirty="0"/>
              <a:t>Pictures</a:t>
            </a:r>
            <a:r>
              <a:rPr lang="en-US" dirty="0"/>
              <a:t>. Consider adding a picture to each card if space on the card allows. The picture serves as a mnemonic device; with repeated use of the cards, the image will help recall the information in the text box.</a:t>
            </a:r>
          </a:p>
          <a:p>
            <a:pPr lvl="1"/>
            <a:r>
              <a:rPr lang="en-US" dirty="0"/>
              <a:t>Card Backs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Name of Game: Insert here the name of the game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White Space: Insert image for backs of cards here</a:t>
            </a:r>
          </a:p>
          <a:p>
            <a:r>
              <a:rPr lang="en-US" dirty="0"/>
              <a:t>Print Settings</a:t>
            </a:r>
          </a:p>
          <a:p>
            <a:pPr lvl="1"/>
            <a:r>
              <a:rPr lang="en-US" dirty="0"/>
              <a:t>Print on letter-sized </a:t>
            </a:r>
            <a:r>
              <a:rPr lang="en-US" b="1" dirty="0"/>
              <a:t>cardstock</a:t>
            </a:r>
            <a:r>
              <a:rPr lang="en-US" dirty="0"/>
              <a:t> at </a:t>
            </a:r>
            <a:r>
              <a:rPr lang="en-US" b="1" dirty="0"/>
              <a:t>actual size </a:t>
            </a:r>
            <a:r>
              <a:rPr lang="en-US" dirty="0"/>
              <a:t>(do not use “Fit to Page”)</a:t>
            </a:r>
          </a:p>
          <a:p>
            <a:pPr lvl="1"/>
            <a:r>
              <a:rPr lang="en-US" dirty="0"/>
              <a:t>Print on </a:t>
            </a:r>
            <a:r>
              <a:rPr lang="en-US" b="1" dirty="0"/>
              <a:t>both sides</a:t>
            </a:r>
            <a:r>
              <a:rPr lang="en-US" dirty="0"/>
              <a:t>, flip pages on </a:t>
            </a:r>
            <a:r>
              <a:rPr lang="en-US" b="1" dirty="0"/>
              <a:t>short side</a:t>
            </a:r>
          </a:p>
          <a:p>
            <a:r>
              <a:rPr lang="en-US" dirty="0"/>
              <a:t>Laminate card sheets (recommended)</a:t>
            </a:r>
          </a:p>
          <a:p>
            <a:r>
              <a:rPr lang="en-US" dirty="0"/>
              <a:t>Cut cards out using dashed lines on fronts as a guide</a:t>
            </a:r>
          </a:p>
          <a:p>
            <a:r>
              <a:rPr lang="en-US" dirty="0"/>
              <a:t>Cut corners (recommended) using a 5mm corner cutter)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742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480CF0-3C25-4D03-A3FD-CA18E4D78239}"/>
              </a:ext>
            </a:extLst>
          </p:cNvPr>
          <p:cNvSpPr/>
          <p:nvPr/>
        </p:nvSpPr>
        <p:spPr>
          <a:xfrm>
            <a:off x="-3" y="0"/>
            <a:ext cx="9113493" cy="6857998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7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0C8197-9D5A-46AC-B47D-8F404B523411}"/>
              </a:ext>
            </a:extLst>
          </p:cNvPr>
          <p:cNvSpPr/>
          <p:nvPr/>
        </p:nvSpPr>
        <p:spPr>
          <a:xfrm>
            <a:off x="-3" y="0"/>
            <a:ext cx="9144000" cy="6400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316FE95-3BFE-4BA7-BFA7-95591B2D2821}"/>
              </a:ext>
            </a:extLst>
          </p:cNvPr>
          <p:cNvSpPr/>
          <p:nvPr/>
        </p:nvSpPr>
        <p:spPr>
          <a:xfrm>
            <a:off x="18288" y="3657599"/>
            <a:ext cx="9144000" cy="6400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3812A6-5338-408C-BAB3-1884F654A341}"/>
              </a:ext>
            </a:extLst>
          </p:cNvPr>
          <p:cNvSpPr txBox="1"/>
          <p:nvPr/>
        </p:nvSpPr>
        <p:spPr>
          <a:xfrm>
            <a:off x="0" y="45720"/>
            <a:ext cx="2289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325CAE4-6C77-4E5E-994E-E4416B0320D1}"/>
              </a:ext>
            </a:extLst>
          </p:cNvPr>
          <p:cNvSpPr txBox="1"/>
          <p:nvPr/>
        </p:nvSpPr>
        <p:spPr>
          <a:xfrm>
            <a:off x="2286000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56CEAF1-0492-420E-A38C-92C761275005}"/>
              </a:ext>
            </a:extLst>
          </p:cNvPr>
          <p:cNvSpPr txBox="1"/>
          <p:nvPr/>
        </p:nvSpPr>
        <p:spPr>
          <a:xfrm>
            <a:off x="4572000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5AAB95-34B8-448B-930B-161FA4E3D30F}"/>
              </a:ext>
            </a:extLst>
          </p:cNvPr>
          <p:cNvSpPr/>
          <p:nvPr/>
        </p:nvSpPr>
        <p:spPr>
          <a:xfrm>
            <a:off x="-3" y="3200400"/>
            <a:ext cx="9144000" cy="45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E8743C-C183-482A-AE61-4547E8CA24A6}"/>
              </a:ext>
            </a:extLst>
          </p:cNvPr>
          <p:cNvGrpSpPr/>
          <p:nvPr/>
        </p:nvGrpSpPr>
        <p:grpSpPr>
          <a:xfrm>
            <a:off x="0" y="0"/>
            <a:ext cx="9144000" cy="3200400"/>
            <a:chOff x="0" y="3657600"/>
            <a:chExt cx="9144000" cy="32004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673F4D7-34E1-4F04-951A-7932E53F6200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6C72B1F-1240-4C90-B318-F947610E4AA6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827358-BFDE-4A37-99D4-FE7CE5BC5867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98FB3B-B65C-4DF5-8EAF-F98685BA90B2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436D19-D971-4148-AC76-B48547AED438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1DB5D33-102F-4176-80C9-952D10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B143D3-0DC4-4D14-887B-CE9C579BDB7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D86455-9257-4A13-B639-A25254C94AFD}"/>
              </a:ext>
            </a:extLst>
          </p:cNvPr>
          <p:cNvGrpSpPr/>
          <p:nvPr/>
        </p:nvGrpSpPr>
        <p:grpSpPr>
          <a:xfrm>
            <a:off x="0" y="3657600"/>
            <a:ext cx="9144000" cy="3200400"/>
            <a:chOff x="0" y="3657600"/>
            <a:chExt cx="9144000" cy="320040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D64C8FF1-7401-44FE-AA99-79BF57EDB711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D29CC30-3C61-4BEF-88DC-B8A7A1A4A0BE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8A896C8-735C-405A-A746-3AD7033BC950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DC5964F-D922-4DD7-A262-B058F9D3D8E8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7571880-E3AA-4C1C-BE9D-E27A0A5BFF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BE19741-9E60-4E0C-AE3D-8DD4567EFDF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B743EF8-8C9C-49A5-A4B1-C05423C4E680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B059E7-0C5C-415C-B99D-481BCB3DEE80}"/>
              </a:ext>
            </a:extLst>
          </p:cNvPr>
          <p:cNvSpPr txBox="1"/>
          <p:nvPr/>
        </p:nvSpPr>
        <p:spPr>
          <a:xfrm>
            <a:off x="0" y="3246120"/>
            <a:ext cx="9147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/>
              <a:t>NAME OF GAME – Sequence of Play Cards (Sheet 1 of 2: Front) Template by</a:t>
            </a:r>
            <a:r>
              <a:rPr lang="en-US" sz="1600" dirty="0"/>
              <a:t> </a:t>
            </a:r>
            <a:r>
              <a:rPr lang="en-US" sz="1400" dirty="0">
                <a:latin typeface="Showcard Gothic" panose="04020904020102020604" pitchFamily="82" charset="0"/>
              </a:rPr>
              <a:t>STUKA </a:t>
            </a:r>
            <a:r>
              <a:rPr lang="en-US" sz="1400" dirty="0">
                <a:solidFill>
                  <a:srgbClr val="C00000"/>
                </a:solidFill>
                <a:latin typeface="Showcard Gothic" panose="04020904020102020604" pitchFamily="82" charset="0"/>
              </a:rPr>
              <a:t>JOE</a:t>
            </a:r>
            <a:endParaRPr lang="en-US" sz="1400" b="1" i="1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FF973F5-8230-4AFB-AE6B-1D7877305B84}"/>
              </a:ext>
            </a:extLst>
          </p:cNvPr>
          <p:cNvSpPr txBox="1"/>
          <p:nvPr/>
        </p:nvSpPr>
        <p:spPr>
          <a:xfrm>
            <a:off x="6857986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63AA090-AFD4-4C96-9631-E92C2E052B77}"/>
              </a:ext>
            </a:extLst>
          </p:cNvPr>
          <p:cNvSpPr txBox="1"/>
          <p:nvPr/>
        </p:nvSpPr>
        <p:spPr>
          <a:xfrm>
            <a:off x="4602511" y="3703320"/>
            <a:ext cx="2240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B7EB2F4-F965-4775-98AC-2CE4F8E86DC9}"/>
              </a:ext>
            </a:extLst>
          </p:cNvPr>
          <p:cNvSpPr txBox="1"/>
          <p:nvPr/>
        </p:nvSpPr>
        <p:spPr>
          <a:xfrm>
            <a:off x="6888512" y="3703320"/>
            <a:ext cx="2240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313A158-FBE0-4B92-8BDB-F51366BF4AAA}"/>
              </a:ext>
            </a:extLst>
          </p:cNvPr>
          <p:cNvSpPr txBox="1"/>
          <p:nvPr/>
        </p:nvSpPr>
        <p:spPr>
          <a:xfrm>
            <a:off x="0" y="37033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5AB0F98-38D7-4553-8FFF-8BDEAE699051}"/>
              </a:ext>
            </a:extLst>
          </p:cNvPr>
          <p:cNvSpPr txBox="1"/>
          <p:nvPr/>
        </p:nvSpPr>
        <p:spPr>
          <a:xfrm>
            <a:off x="2286000" y="37033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C4160E5-8522-4CCE-A89D-B56E7CD3A454}"/>
              </a:ext>
            </a:extLst>
          </p:cNvPr>
          <p:cNvGrpSpPr/>
          <p:nvPr/>
        </p:nvGrpSpPr>
        <p:grpSpPr>
          <a:xfrm>
            <a:off x="18288" y="3813048"/>
            <a:ext cx="7356348" cy="338554"/>
            <a:chOff x="15240" y="153964"/>
            <a:chExt cx="7356348" cy="338554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F72011FF-82E2-47B9-9854-1222BA0C37D7}"/>
                </a:ext>
              </a:extLst>
            </p:cNvPr>
            <p:cNvGrpSpPr/>
            <p:nvPr/>
          </p:nvGrpSpPr>
          <p:grpSpPr>
            <a:xfrm>
              <a:off x="15240" y="153964"/>
              <a:ext cx="495300" cy="338554"/>
              <a:chOff x="300" y="78326"/>
              <a:chExt cx="495300" cy="338554"/>
            </a:xfrm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56836A55-4925-44E4-AF1E-44DD67454105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2D79454C-7D58-4774-AF3D-BD9A00D686C5}"/>
                  </a:ext>
                </a:extLst>
              </p:cNvPr>
              <p:cNvSpPr txBox="1"/>
              <p:nvPr/>
            </p:nvSpPr>
            <p:spPr>
              <a:xfrm>
                <a:off x="300" y="78326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5</a:t>
                </a: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EBA9698E-EF86-48D5-BCAA-CF2A063471C6}"/>
                </a:ext>
              </a:extLst>
            </p:cNvPr>
            <p:cNvGrpSpPr/>
            <p:nvPr/>
          </p:nvGrpSpPr>
          <p:grpSpPr>
            <a:xfrm>
              <a:off x="2304288" y="153964"/>
              <a:ext cx="495300" cy="338554"/>
              <a:chOff x="300" y="76842"/>
              <a:chExt cx="495300" cy="338554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A40DDEF7-51B4-4819-A5F1-6CE7EFD7AC25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85E8F990-C291-4D24-9FA6-0992BBD7C59F}"/>
                  </a:ext>
                </a:extLst>
              </p:cNvPr>
              <p:cNvSpPr txBox="1"/>
              <p:nvPr/>
            </p:nvSpPr>
            <p:spPr>
              <a:xfrm>
                <a:off x="300" y="76842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6</a:t>
                </a:r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7226A67-2D56-4237-B503-96A3F6941491}"/>
                </a:ext>
              </a:extLst>
            </p:cNvPr>
            <p:cNvGrpSpPr/>
            <p:nvPr/>
          </p:nvGrpSpPr>
          <p:grpSpPr>
            <a:xfrm>
              <a:off x="4590288" y="153964"/>
              <a:ext cx="495300" cy="338554"/>
              <a:chOff x="300" y="76842"/>
              <a:chExt cx="495300" cy="338554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2E1D502E-535B-438C-BE47-AB8AE1254E2B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5D14D19A-CE88-4E1F-A2B8-B2EC7A9A5FD5}"/>
                  </a:ext>
                </a:extLst>
              </p:cNvPr>
              <p:cNvSpPr txBox="1"/>
              <p:nvPr/>
            </p:nvSpPr>
            <p:spPr>
              <a:xfrm>
                <a:off x="300" y="76842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7</a:t>
                </a:r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49342A5-3FD7-46F1-BFEA-E7041CA876BF}"/>
                </a:ext>
              </a:extLst>
            </p:cNvPr>
            <p:cNvGrpSpPr/>
            <p:nvPr/>
          </p:nvGrpSpPr>
          <p:grpSpPr>
            <a:xfrm>
              <a:off x="6876288" y="153964"/>
              <a:ext cx="495300" cy="338554"/>
              <a:chOff x="300" y="76842"/>
              <a:chExt cx="495300" cy="338554"/>
            </a:xfrm>
          </p:grpSpPr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C15E318C-05F7-44B3-B804-9207BA540EEA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69176242-9FA7-4138-9A26-00CE5042BDFD}"/>
                  </a:ext>
                </a:extLst>
              </p:cNvPr>
              <p:cNvSpPr txBox="1"/>
              <p:nvPr/>
            </p:nvSpPr>
            <p:spPr>
              <a:xfrm>
                <a:off x="300" y="76842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8</a:t>
                </a: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93E587E-3CB8-4CEA-9494-95A8156A70C5}"/>
              </a:ext>
            </a:extLst>
          </p:cNvPr>
          <p:cNvGrpSpPr/>
          <p:nvPr/>
        </p:nvGrpSpPr>
        <p:grpSpPr>
          <a:xfrm>
            <a:off x="15240" y="155448"/>
            <a:ext cx="7356348" cy="338554"/>
            <a:chOff x="15240" y="155448"/>
            <a:chExt cx="7356348" cy="33855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C20E1D4-EA2E-43A7-ACFA-E22E9E379BBA}"/>
                </a:ext>
              </a:extLst>
            </p:cNvPr>
            <p:cNvGrpSpPr/>
            <p:nvPr/>
          </p:nvGrpSpPr>
          <p:grpSpPr>
            <a:xfrm>
              <a:off x="15240" y="155448"/>
              <a:ext cx="495300" cy="338554"/>
              <a:chOff x="300" y="79810"/>
              <a:chExt cx="495300" cy="338554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005B8FD0-16EE-4268-9568-A3709B771CA8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053A6FA-66F3-4CCB-BBBC-2BDB4A36B414}"/>
                  </a:ext>
                </a:extLst>
              </p:cNvPr>
              <p:cNvSpPr txBox="1"/>
              <p:nvPr/>
            </p:nvSpPr>
            <p:spPr>
              <a:xfrm>
                <a:off x="300" y="79810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1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488D631-AD65-4BF6-9BFC-B8CA2595CB96}"/>
                </a:ext>
              </a:extLst>
            </p:cNvPr>
            <p:cNvGrpSpPr/>
            <p:nvPr/>
          </p:nvGrpSpPr>
          <p:grpSpPr>
            <a:xfrm>
              <a:off x="2304288" y="155448"/>
              <a:ext cx="495300" cy="338554"/>
              <a:chOff x="300" y="78326"/>
              <a:chExt cx="495300" cy="338554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35B2D0B-EFAF-4E4E-B80A-F89E8F607814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03ABA4-F787-4F1B-88C7-91DBE5CC01AB}"/>
                  </a:ext>
                </a:extLst>
              </p:cNvPr>
              <p:cNvSpPr txBox="1"/>
              <p:nvPr/>
            </p:nvSpPr>
            <p:spPr>
              <a:xfrm>
                <a:off x="300" y="78326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2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BE84B39-8773-462D-8E85-84EF7EE8487D}"/>
                </a:ext>
              </a:extLst>
            </p:cNvPr>
            <p:cNvGrpSpPr/>
            <p:nvPr/>
          </p:nvGrpSpPr>
          <p:grpSpPr>
            <a:xfrm>
              <a:off x="4590288" y="155448"/>
              <a:ext cx="495300" cy="338554"/>
              <a:chOff x="300" y="78326"/>
              <a:chExt cx="495300" cy="338554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1F07910F-16EC-4755-AA2A-41D3FAEA4441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0107B31-356D-48BD-88A4-E556D4910248}"/>
                  </a:ext>
                </a:extLst>
              </p:cNvPr>
              <p:cNvSpPr txBox="1"/>
              <p:nvPr/>
            </p:nvSpPr>
            <p:spPr>
              <a:xfrm>
                <a:off x="300" y="78326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3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BF6E3E-03F7-4519-94F9-72A7F40E3A54}"/>
                </a:ext>
              </a:extLst>
            </p:cNvPr>
            <p:cNvGrpSpPr/>
            <p:nvPr/>
          </p:nvGrpSpPr>
          <p:grpSpPr>
            <a:xfrm>
              <a:off x="6876288" y="155448"/>
              <a:ext cx="495300" cy="338554"/>
              <a:chOff x="300" y="78326"/>
              <a:chExt cx="495300" cy="338554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713697D0-04FB-4B17-A1F1-390D467FD1E4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DAA74A1-4CF7-47DF-AF51-48CA1CF7E072}"/>
                  </a:ext>
                </a:extLst>
              </p:cNvPr>
              <p:cNvSpPr txBox="1"/>
              <p:nvPr/>
            </p:nvSpPr>
            <p:spPr>
              <a:xfrm>
                <a:off x="300" y="78326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4</a:t>
                </a:r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275E9652-7D0C-4787-8578-08D03E8CD4CB}"/>
              </a:ext>
            </a:extLst>
          </p:cNvPr>
          <p:cNvSpPr txBox="1"/>
          <p:nvPr/>
        </p:nvSpPr>
        <p:spPr>
          <a:xfrm>
            <a:off x="137160" y="13716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AD5CF4E-EB85-4384-AED1-527E872C8CD1}"/>
              </a:ext>
            </a:extLst>
          </p:cNvPr>
          <p:cNvSpPr txBox="1"/>
          <p:nvPr/>
        </p:nvSpPr>
        <p:spPr>
          <a:xfrm>
            <a:off x="2423160" y="13716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9CFD7E2-F57A-46CB-B093-D671015B76A1}"/>
              </a:ext>
            </a:extLst>
          </p:cNvPr>
          <p:cNvSpPr txBox="1"/>
          <p:nvPr/>
        </p:nvSpPr>
        <p:spPr>
          <a:xfrm>
            <a:off x="4709160" y="13716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9AF6CAD-30BD-43D7-BC98-50E75E3CB592}"/>
              </a:ext>
            </a:extLst>
          </p:cNvPr>
          <p:cNvSpPr txBox="1"/>
          <p:nvPr/>
        </p:nvSpPr>
        <p:spPr>
          <a:xfrm>
            <a:off x="6995160" y="13716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9A99DB1-293F-41FB-B526-545CAD0D0EF8}"/>
              </a:ext>
            </a:extLst>
          </p:cNvPr>
          <p:cNvSpPr txBox="1"/>
          <p:nvPr/>
        </p:nvSpPr>
        <p:spPr>
          <a:xfrm>
            <a:off x="125730" y="50292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04D4A73-40F5-4C18-A880-BF3159037660}"/>
              </a:ext>
            </a:extLst>
          </p:cNvPr>
          <p:cNvSpPr txBox="1"/>
          <p:nvPr/>
        </p:nvSpPr>
        <p:spPr>
          <a:xfrm>
            <a:off x="2411730" y="50292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0099A51-C6B8-4BED-86BA-E3787C540E09}"/>
              </a:ext>
            </a:extLst>
          </p:cNvPr>
          <p:cNvSpPr txBox="1"/>
          <p:nvPr/>
        </p:nvSpPr>
        <p:spPr>
          <a:xfrm>
            <a:off x="4697730" y="50292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8F5DFC8-5A2C-4FEA-BA28-8797C5645045}"/>
              </a:ext>
            </a:extLst>
          </p:cNvPr>
          <p:cNvSpPr txBox="1"/>
          <p:nvPr/>
        </p:nvSpPr>
        <p:spPr>
          <a:xfrm>
            <a:off x="6983730" y="50292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</p:spTree>
    <p:extLst>
      <p:ext uri="{BB962C8B-B14F-4D97-AF65-F5344CB8AC3E}">
        <p14:creationId xmlns:p14="http://schemas.microsoft.com/office/powerpoint/2010/main" val="3702076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480CF0-3C25-4D03-A3FD-CA18E4D78239}"/>
              </a:ext>
            </a:extLst>
          </p:cNvPr>
          <p:cNvSpPr/>
          <p:nvPr/>
        </p:nvSpPr>
        <p:spPr>
          <a:xfrm>
            <a:off x="-3" y="0"/>
            <a:ext cx="9113493" cy="68579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0C8197-9D5A-46AC-B47D-8F404B523411}"/>
              </a:ext>
            </a:extLst>
          </p:cNvPr>
          <p:cNvSpPr/>
          <p:nvPr/>
        </p:nvSpPr>
        <p:spPr>
          <a:xfrm>
            <a:off x="-3" y="0"/>
            <a:ext cx="91440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316FE95-3BFE-4BA7-BFA7-95591B2D2821}"/>
              </a:ext>
            </a:extLst>
          </p:cNvPr>
          <p:cNvSpPr/>
          <p:nvPr/>
        </p:nvSpPr>
        <p:spPr>
          <a:xfrm>
            <a:off x="18288" y="3657599"/>
            <a:ext cx="91440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3812A6-5338-408C-BAB3-1884F654A341}"/>
              </a:ext>
            </a:extLst>
          </p:cNvPr>
          <p:cNvSpPr txBox="1"/>
          <p:nvPr/>
        </p:nvSpPr>
        <p:spPr>
          <a:xfrm>
            <a:off x="0" y="45720"/>
            <a:ext cx="2289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325CAE4-6C77-4E5E-994E-E4416B0320D1}"/>
              </a:ext>
            </a:extLst>
          </p:cNvPr>
          <p:cNvSpPr txBox="1"/>
          <p:nvPr/>
        </p:nvSpPr>
        <p:spPr>
          <a:xfrm>
            <a:off x="2286000" y="457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56CEAF1-0492-420E-A38C-92C761275005}"/>
              </a:ext>
            </a:extLst>
          </p:cNvPr>
          <p:cNvSpPr txBox="1"/>
          <p:nvPr/>
        </p:nvSpPr>
        <p:spPr>
          <a:xfrm>
            <a:off x="4572000" y="457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5AAB95-34B8-448B-930B-161FA4E3D30F}"/>
              </a:ext>
            </a:extLst>
          </p:cNvPr>
          <p:cNvSpPr/>
          <p:nvPr/>
        </p:nvSpPr>
        <p:spPr>
          <a:xfrm>
            <a:off x="-3" y="3200400"/>
            <a:ext cx="9144000" cy="45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1B059E7-0C5C-415C-B99D-481BCB3DEE80}"/>
              </a:ext>
            </a:extLst>
          </p:cNvPr>
          <p:cNvSpPr txBox="1"/>
          <p:nvPr/>
        </p:nvSpPr>
        <p:spPr>
          <a:xfrm>
            <a:off x="0" y="3246120"/>
            <a:ext cx="9147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/>
              <a:t>NAME OF GAME – Sequence of Play Cards (Sheet 1 of 2: Back) Template by</a:t>
            </a:r>
            <a:r>
              <a:rPr lang="en-US" sz="1600" dirty="0"/>
              <a:t> </a:t>
            </a:r>
            <a:r>
              <a:rPr lang="en-US" sz="1400" dirty="0">
                <a:latin typeface="Showcard Gothic" panose="04020904020102020604" pitchFamily="82" charset="0"/>
              </a:rPr>
              <a:t>STUKA </a:t>
            </a:r>
            <a:r>
              <a:rPr lang="en-US" sz="1400" dirty="0">
                <a:solidFill>
                  <a:srgbClr val="C00000"/>
                </a:solidFill>
                <a:latin typeface="Showcard Gothic" panose="04020904020102020604" pitchFamily="82" charset="0"/>
              </a:rPr>
              <a:t>JOE</a:t>
            </a:r>
            <a:endParaRPr lang="en-US" sz="1400" b="1" i="1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FF973F5-8230-4AFB-AE6B-1D7877305B84}"/>
              </a:ext>
            </a:extLst>
          </p:cNvPr>
          <p:cNvSpPr txBox="1"/>
          <p:nvPr/>
        </p:nvSpPr>
        <p:spPr>
          <a:xfrm>
            <a:off x="6857986" y="457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63AA090-AFD4-4C96-9631-E92C2E052B77}"/>
              </a:ext>
            </a:extLst>
          </p:cNvPr>
          <p:cNvSpPr txBox="1"/>
          <p:nvPr/>
        </p:nvSpPr>
        <p:spPr>
          <a:xfrm>
            <a:off x="4602511" y="3703320"/>
            <a:ext cx="2240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B7EB2F4-F965-4775-98AC-2CE4F8E86DC9}"/>
              </a:ext>
            </a:extLst>
          </p:cNvPr>
          <p:cNvSpPr txBox="1"/>
          <p:nvPr/>
        </p:nvSpPr>
        <p:spPr>
          <a:xfrm>
            <a:off x="6888512" y="3703320"/>
            <a:ext cx="2240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313A158-FBE0-4B92-8BDB-F51366BF4AAA}"/>
              </a:ext>
            </a:extLst>
          </p:cNvPr>
          <p:cNvSpPr txBox="1"/>
          <p:nvPr/>
        </p:nvSpPr>
        <p:spPr>
          <a:xfrm>
            <a:off x="0" y="37033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5AB0F98-38D7-4553-8FFF-8BDEAE699051}"/>
              </a:ext>
            </a:extLst>
          </p:cNvPr>
          <p:cNvSpPr txBox="1"/>
          <p:nvPr/>
        </p:nvSpPr>
        <p:spPr>
          <a:xfrm>
            <a:off x="2286000" y="37033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6074A09-DB7C-44E8-817B-655BAAB7FFA9}"/>
              </a:ext>
            </a:extLst>
          </p:cNvPr>
          <p:cNvSpPr/>
          <p:nvPr/>
        </p:nvSpPr>
        <p:spPr>
          <a:xfrm>
            <a:off x="0" y="2743200"/>
            <a:ext cx="91440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E8743C-C183-482A-AE61-4547E8CA24A6}"/>
              </a:ext>
            </a:extLst>
          </p:cNvPr>
          <p:cNvGrpSpPr/>
          <p:nvPr/>
        </p:nvGrpSpPr>
        <p:grpSpPr>
          <a:xfrm>
            <a:off x="0" y="0"/>
            <a:ext cx="9144000" cy="3200400"/>
            <a:chOff x="0" y="3657600"/>
            <a:chExt cx="9144000" cy="32004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673F4D7-34E1-4F04-951A-7932E53F6200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6C72B1F-1240-4C90-B318-F947610E4AA6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827358-BFDE-4A37-99D4-FE7CE5BC5867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98FB3B-B65C-4DF5-8EAF-F98685BA90B2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436D19-D971-4148-AC76-B48547AED438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1DB5D33-102F-4176-80C9-952D10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B143D3-0DC4-4D14-887B-CE9C579BDB7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683DE486-B8DD-412C-9FF2-D115A419C6E0}"/>
              </a:ext>
            </a:extLst>
          </p:cNvPr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54326EB-CBD0-4B40-830B-DFC79E0469FF}"/>
              </a:ext>
            </a:extLst>
          </p:cNvPr>
          <p:cNvSpPr txBox="1"/>
          <p:nvPr/>
        </p:nvSpPr>
        <p:spPr>
          <a:xfrm>
            <a:off x="0" y="27432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F739A6C-50D2-45B4-840E-80C6524EF2C2}"/>
              </a:ext>
            </a:extLst>
          </p:cNvPr>
          <p:cNvSpPr txBox="1"/>
          <p:nvPr/>
        </p:nvSpPr>
        <p:spPr>
          <a:xfrm>
            <a:off x="2286000" y="27432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ACA1B8B-B5D6-40ED-9E83-0913843BA613}"/>
              </a:ext>
            </a:extLst>
          </p:cNvPr>
          <p:cNvSpPr txBox="1"/>
          <p:nvPr/>
        </p:nvSpPr>
        <p:spPr>
          <a:xfrm>
            <a:off x="4572000" y="27432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2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D5006C6-83D5-4037-A5EB-D37D2CF83786}"/>
              </a:ext>
            </a:extLst>
          </p:cNvPr>
          <p:cNvSpPr txBox="1"/>
          <p:nvPr/>
        </p:nvSpPr>
        <p:spPr>
          <a:xfrm>
            <a:off x="6858000" y="27432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1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6BB2DA7-66A8-4A66-8B1E-680CB3ECA530}"/>
              </a:ext>
            </a:extLst>
          </p:cNvPr>
          <p:cNvSpPr txBox="1"/>
          <p:nvPr/>
        </p:nvSpPr>
        <p:spPr>
          <a:xfrm>
            <a:off x="0" y="64008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8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622B12F-B5D2-405C-812E-2A6E6D90F90A}"/>
              </a:ext>
            </a:extLst>
          </p:cNvPr>
          <p:cNvSpPr txBox="1"/>
          <p:nvPr/>
        </p:nvSpPr>
        <p:spPr>
          <a:xfrm>
            <a:off x="2286000" y="64008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7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CFF8C2D-5942-4A23-B396-3251962D4B51}"/>
              </a:ext>
            </a:extLst>
          </p:cNvPr>
          <p:cNvSpPr txBox="1"/>
          <p:nvPr/>
        </p:nvSpPr>
        <p:spPr>
          <a:xfrm>
            <a:off x="4571997" y="6403806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6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97E032D-A2BC-4209-8C46-0F766AAF1733}"/>
              </a:ext>
            </a:extLst>
          </p:cNvPr>
          <p:cNvSpPr txBox="1"/>
          <p:nvPr/>
        </p:nvSpPr>
        <p:spPr>
          <a:xfrm>
            <a:off x="6858000" y="64008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5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9D86455-9257-4A13-B639-A25254C94AFD}"/>
              </a:ext>
            </a:extLst>
          </p:cNvPr>
          <p:cNvGrpSpPr/>
          <p:nvPr/>
        </p:nvGrpSpPr>
        <p:grpSpPr>
          <a:xfrm>
            <a:off x="0" y="3657600"/>
            <a:ext cx="9144000" cy="3200400"/>
            <a:chOff x="0" y="3657600"/>
            <a:chExt cx="9144000" cy="320040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D64C8FF1-7401-44FE-AA99-79BF57EDB711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D29CC30-3C61-4BEF-88DC-B8A7A1A4A0BE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8A896C8-735C-405A-A746-3AD7033BC950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DC5964F-D922-4DD7-A262-B058F9D3D8E8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7571880-E3AA-4C1C-BE9D-E27A0A5BFF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BE19741-9E60-4E0C-AE3D-8DD4567EFDF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B743EF8-8C9C-49A5-A4B1-C05423C4E680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6524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480CF0-3C25-4D03-A3FD-CA18E4D78239}"/>
              </a:ext>
            </a:extLst>
          </p:cNvPr>
          <p:cNvSpPr/>
          <p:nvPr/>
        </p:nvSpPr>
        <p:spPr>
          <a:xfrm>
            <a:off x="-3" y="0"/>
            <a:ext cx="9113493" cy="6857998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7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0C8197-9D5A-46AC-B47D-8F404B523411}"/>
              </a:ext>
            </a:extLst>
          </p:cNvPr>
          <p:cNvSpPr/>
          <p:nvPr/>
        </p:nvSpPr>
        <p:spPr>
          <a:xfrm>
            <a:off x="-3" y="0"/>
            <a:ext cx="9144000" cy="6400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316FE95-3BFE-4BA7-BFA7-95591B2D2821}"/>
              </a:ext>
            </a:extLst>
          </p:cNvPr>
          <p:cNvSpPr/>
          <p:nvPr/>
        </p:nvSpPr>
        <p:spPr>
          <a:xfrm>
            <a:off x="18288" y="3657599"/>
            <a:ext cx="9144000" cy="64008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3812A6-5338-408C-BAB3-1884F654A341}"/>
              </a:ext>
            </a:extLst>
          </p:cNvPr>
          <p:cNvSpPr txBox="1"/>
          <p:nvPr/>
        </p:nvSpPr>
        <p:spPr>
          <a:xfrm>
            <a:off x="0" y="45720"/>
            <a:ext cx="22890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325CAE4-6C77-4E5E-994E-E4416B0320D1}"/>
              </a:ext>
            </a:extLst>
          </p:cNvPr>
          <p:cNvSpPr txBox="1"/>
          <p:nvPr/>
        </p:nvSpPr>
        <p:spPr>
          <a:xfrm>
            <a:off x="2286000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56CEAF1-0492-420E-A38C-92C761275005}"/>
              </a:ext>
            </a:extLst>
          </p:cNvPr>
          <p:cNvSpPr txBox="1"/>
          <p:nvPr/>
        </p:nvSpPr>
        <p:spPr>
          <a:xfrm>
            <a:off x="4572000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5AAB95-34B8-448B-930B-161FA4E3D30F}"/>
              </a:ext>
            </a:extLst>
          </p:cNvPr>
          <p:cNvSpPr/>
          <p:nvPr/>
        </p:nvSpPr>
        <p:spPr>
          <a:xfrm>
            <a:off x="-3" y="3200400"/>
            <a:ext cx="9144000" cy="45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E8743C-C183-482A-AE61-4547E8CA24A6}"/>
              </a:ext>
            </a:extLst>
          </p:cNvPr>
          <p:cNvGrpSpPr/>
          <p:nvPr/>
        </p:nvGrpSpPr>
        <p:grpSpPr>
          <a:xfrm>
            <a:off x="0" y="0"/>
            <a:ext cx="9144000" cy="3200400"/>
            <a:chOff x="0" y="3657600"/>
            <a:chExt cx="9144000" cy="32004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673F4D7-34E1-4F04-951A-7932E53F6200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6C72B1F-1240-4C90-B318-F947610E4AA6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827358-BFDE-4A37-99D4-FE7CE5BC5867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98FB3B-B65C-4DF5-8EAF-F98685BA90B2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436D19-D971-4148-AC76-B48547AED438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1DB5D33-102F-4176-80C9-952D10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B143D3-0DC4-4D14-887B-CE9C579BDB7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9D86455-9257-4A13-B639-A25254C94AFD}"/>
              </a:ext>
            </a:extLst>
          </p:cNvPr>
          <p:cNvGrpSpPr/>
          <p:nvPr/>
        </p:nvGrpSpPr>
        <p:grpSpPr>
          <a:xfrm>
            <a:off x="0" y="3657600"/>
            <a:ext cx="9144000" cy="3200400"/>
            <a:chOff x="0" y="3657600"/>
            <a:chExt cx="9144000" cy="320040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D64C8FF1-7401-44FE-AA99-79BF57EDB711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D29CC30-3C61-4BEF-88DC-B8A7A1A4A0BE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8A896C8-735C-405A-A746-3AD7033BC950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DC5964F-D922-4DD7-A262-B058F9D3D8E8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7571880-E3AA-4C1C-BE9D-E27A0A5BFF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BE19741-9E60-4E0C-AE3D-8DD4567EFDF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B743EF8-8C9C-49A5-A4B1-C05423C4E680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B059E7-0C5C-415C-B99D-481BCB3DEE80}"/>
              </a:ext>
            </a:extLst>
          </p:cNvPr>
          <p:cNvSpPr txBox="1"/>
          <p:nvPr/>
        </p:nvSpPr>
        <p:spPr>
          <a:xfrm>
            <a:off x="0" y="3246120"/>
            <a:ext cx="9147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/>
              <a:t>NAME OF GAME – Sequence of Play Cards (Sheet 2 of 2: Front) Template by</a:t>
            </a:r>
            <a:r>
              <a:rPr lang="en-US" sz="1600" dirty="0"/>
              <a:t> </a:t>
            </a:r>
            <a:r>
              <a:rPr lang="en-US" sz="1400" dirty="0">
                <a:latin typeface="Showcard Gothic" panose="04020904020102020604" pitchFamily="82" charset="0"/>
              </a:rPr>
              <a:t>STUKA </a:t>
            </a:r>
            <a:r>
              <a:rPr lang="en-US" sz="1400" dirty="0">
                <a:solidFill>
                  <a:srgbClr val="C00000"/>
                </a:solidFill>
                <a:latin typeface="Showcard Gothic" panose="04020904020102020604" pitchFamily="82" charset="0"/>
              </a:rPr>
              <a:t>JOE</a:t>
            </a:r>
            <a:endParaRPr lang="en-US" sz="1400" b="1" i="1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FF973F5-8230-4AFB-AE6B-1D7877305B84}"/>
              </a:ext>
            </a:extLst>
          </p:cNvPr>
          <p:cNvSpPr txBox="1"/>
          <p:nvPr/>
        </p:nvSpPr>
        <p:spPr>
          <a:xfrm>
            <a:off x="6857986" y="457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63AA090-AFD4-4C96-9631-E92C2E052B77}"/>
              </a:ext>
            </a:extLst>
          </p:cNvPr>
          <p:cNvSpPr txBox="1"/>
          <p:nvPr/>
        </p:nvSpPr>
        <p:spPr>
          <a:xfrm>
            <a:off x="4602511" y="3703320"/>
            <a:ext cx="2240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B7EB2F4-F965-4775-98AC-2CE4F8E86DC9}"/>
              </a:ext>
            </a:extLst>
          </p:cNvPr>
          <p:cNvSpPr txBox="1"/>
          <p:nvPr/>
        </p:nvSpPr>
        <p:spPr>
          <a:xfrm>
            <a:off x="6888512" y="3703320"/>
            <a:ext cx="2240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313A158-FBE0-4B92-8BDB-F51366BF4AAA}"/>
              </a:ext>
            </a:extLst>
          </p:cNvPr>
          <p:cNvSpPr txBox="1"/>
          <p:nvPr/>
        </p:nvSpPr>
        <p:spPr>
          <a:xfrm>
            <a:off x="0" y="37033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5AB0F98-38D7-4553-8FFF-8BDEAE699051}"/>
              </a:ext>
            </a:extLst>
          </p:cNvPr>
          <p:cNvSpPr txBox="1"/>
          <p:nvPr/>
        </p:nvSpPr>
        <p:spPr>
          <a:xfrm>
            <a:off x="2286000" y="3703320"/>
            <a:ext cx="22707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TOP LINE</a:t>
            </a:r>
          </a:p>
          <a:p>
            <a:pPr algn="ctr"/>
            <a:r>
              <a:rPr lang="en-US" b="1" dirty="0"/>
              <a:t>SECOND LINE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C4160E5-8522-4CCE-A89D-B56E7CD3A454}"/>
              </a:ext>
            </a:extLst>
          </p:cNvPr>
          <p:cNvGrpSpPr/>
          <p:nvPr/>
        </p:nvGrpSpPr>
        <p:grpSpPr>
          <a:xfrm>
            <a:off x="18288" y="3813048"/>
            <a:ext cx="7356348" cy="338554"/>
            <a:chOff x="15240" y="153964"/>
            <a:chExt cx="7356348" cy="338554"/>
          </a:xfrm>
        </p:grpSpPr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F72011FF-82E2-47B9-9854-1222BA0C37D7}"/>
                </a:ext>
              </a:extLst>
            </p:cNvPr>
            <p:cNvGrpSpPr/>
            <p:nvPr/>
          </p:nvGrpSpPr>
          <p:grpSpPr>
            <a:xfrm>
              <a:off x="15240" y="153964"/>
              <a:ext cx="495300" cy="338554"/>
              <a:chOff x="300" y="78326"/>
              <a:chExt cx="495300" cy="338554"/>
            </a:xfrm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56836A55-4925-44E4-AF1E-44DD67454105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2D79454C-7D58-4774-AF3D-BD9A00D686C5}"/>
                  </a:ext>
                </a:extLst>
              </p:cNvPr>
              <p:cNvSpPr txBox="1"/>
              <p:nvPr/>
            </p:nvSpPr>
            <p:spPr>
              <a:xfrm>
                <a:off x="300" y="78326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13</a:t>
                </a:r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EBA9698E-EF86-48D5-BCAA-CF2A063471C6}"/>
                </a:ext>
              </a:extLst>
            </p:cNvPr>
            <p:cNvGrpSpPr/>
            <p:nvPr/>
          </p:nvGrpSpPr>
          <p:grpSpPr>
            <a:xfrm>
              <a:off x="2304288" y="153964"/>
              <a:ext cx="495300" cy="338554"/>
              <a:chOff x="300" y="76842"/>
              <a:chExt cx="495300" cy="338554"/>
            </a:xfrm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A40DDEF7-51B4-4819-A5F1-6CE7EFD7AC25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85E8F990-C291-4D24-9FA6-0992BBD7C59F}"/>
                  </a:ext>
                </a:extLst>
              </p:cNvPr>
              <p:cNvSpPr txBox="1"/>
              <p:nvPr/>
            </p:nvSpPr>
            <p:spPr>
              <a:xfrm>
                <a:off x="300" y="76842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14</a:t>
                </a:r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17226A67-2D56-4237-B503-96A3F6941491}"/>
                </a:ext>
              </a:extLst>
            </p:cNvPr>
            <p:cNvGrpSpPr/>
            <p:nvPr/>
          </p:nvGrpSpPr>
          <p:grpSpPr>
            <a:xfrm>
              <a:off x="4590288" y="153964"/>
              <a:ext cx="495300" cy="338554"/>
              <a:chOff x="300" y="76842"/>
              <a:chExt cx="495300" cy="338554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2E1D502E-535B-438C-BE47-AB8AE1254E2B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5D14D19A-CE88-4E1F-A2B8-B2EC7A9A5FD5}"/>
                  </a:ext>
                </a:extLst>
              </p:cNvPr>
              <p:cNvSpPr txBox="1"/>
              <p:nvPr/>
            </p:nvSpPr>
            <p:spPr>
              <a:xfrm>
                <a:off x="300" y="76842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15</a:t>
                </a:r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49342A5-3FD7-46F1-BFEA-E7041CA876BF}"/>
                </a:ext>
              </a:extLst>
            </p:cNvPr>
            <p:cNvGrpSpPr/>
            <p:nvPr/>
          </p:nvGrpSpPr>
          <p:grpSpPr>
            <a:xfrm>
              <a:off x="6876288" y="153964"/>
              <a:ext cx="495300" cy="338554"/>
              <a:chOff x="300" y="76842"/>
              <a:chExt cx="495300" cy="338554"/>
            </a:xfrm>
          </p:grpSpPr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C15E318C-05F7-44B3-B804-9207BA540EEA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69176242-9FA7-4138-9A26-00CE5042BDFD}"/>
                  </a:ext>
                </a:extLst>
              </p:cNvPr>
              <p:cNvSpPr txBox="1"/>
              <p:nvPr/>
            </p:nvSpPr>
            <p:spPr>
              <a:xfrm>
                <a:off x="300" y="76842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16</a:t>
                </a:r>
              </a:p>
            </p:txBody>
          </p:sp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993E587E-3CB8-4CEA-9494-95A8156A70C5}"/>
              </a:ext>
            </a:extLst>
          </p:cNvPr>
          <p:cNvGrpSpPr/>
          <p:nvPr/>
        </p:nvGrpSpPr>
        <p:grpSpPr>
          <a:xfrm>
            <a:off x="15240" y="155448"/>
            <a:ext cx="7356348" cy="338554"/>
            <a:chOff x="15240" y="155448"/>
            <a:chExt cx="7356348" cy="33855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C20E1D4-EA2E-43A7-ACFA-E22E9E379BBA}"/>
                </a:ext>
              </a:extLst>
            </p:cNvPr>
            <p:cNvGrpSpPr/>
            <p:nvPr/>
          </p:nvGrpSpPr>
          <p:grpSpPr>
            <a:xfrm>
              <a:off x="15240" y="155448"/>
              <a:ext cx="495300" cy="338554"/>
              <a:chOff x="300" y="79810"/>
              <a:chExt cx="495300" cy="338554"/>
            </a:xfrm>
          </p:grpSpPr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005B8FD0-16EE-4268-9568-A3709B771CA8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053A6FA-66F3-4CCB-BBBC-2BDB4A36B414}"/>
                  </a:ext>
                </a:extLst>
              </p:cNvPr>
              <p:cNvSpPr txBox="1"/>
              <p:nvPr/>
            </p:nvSpPr>
            <p:spPr>
              <a:xfrm>
                <a:off x="300" y="79810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9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E488D631-AD65-4BF6-9BFC-B8CA2595CB96}"/>
                </a:ext>
              </a:extLst>
            </p:cNvPr>
            <p:cNvGrpSpPr/>
            <p:nvPr/>
          </p:nvGrpSpPr>
          <p:grpSpPr>
            <a:xfrm>
              <a:off x="2304288" y="155448"/>
              <a:ext cx="495300" cy="338554"/>
              <a:chOff x="300" y="78326"/>
              <a:chExt cx="495300" cy="338554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35B2D0B-EFAF-4E4E-B80A-F89E8F607814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03ABA4-F787-4F1B-88C7-91DBE5CC01AB}"/>
                  </a:ext>
                </a:extLst>
              </p:cNvPr>
              <p:cNvSpPr txBox="1"/>
              <p:nvPr/>
            </p:nvSpPr>
            <p:spPr>
              <a:xfrm>
                <a:off x="300" y="78326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10</a:t>
                </a:r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BE84B39-8773-462D-8E85-84EF7EE8487D}"/>
                </a:ext>
              </a:extLst>
            </p:cNvPr>
            <p:cNvGrpSpPr/>
            <p:nvPr/>
          </p:nvGrpSpPr>
          <p:grpSpPr>
            <a:xfrm>
              <a:off x="4590288" y="155448"/>
              <a:ext cx="495300" cy="338554"/>
              <a:chOff x="300" y="78326"/>
              <a:chExt cx="495300" cy="338554"/>
            </a:xfrm>
          </p:grpSpPr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1F07910F-16EC-4755-AA2A-41D3FAEA4441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0107B31-356D-48BD-88A4-E556D4910248}"/>
                  </a:ext>
                </a:extLst>
              </p:cNvPr>
              <p:cNvSpPr txBox="1"/>
              <p:nvPr/>
            </p:nvSpPr>
            <p:spPr>
              <a:xfrm>
                <a:off x="300" y="78326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11</a:t>
                </a: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08BF6E3E-03F7-4519-94F9-72A7F40E3A54}"/>
                </a:ext>
              </a:extLst>
            </p:cNvPr>
            <p:cNvGrpSpPr/>
            <p:nvPr/>
          </p:nvGrpSpPr>
          <p:grpSpPr>
            <a:xfrm>
              <a:off x="6876288" y="155448"/>
              <a:ext cx="495300" cy="338554"/>
              <a:chOff x="300" y="78326"/>
              <a:chExt cx="495300" cy="338554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713697D0-04FB-4B17-A1F1-390D467FD1E4}"/>
                  </a:ext>
                </a:extLst>
              </p:cNvPr>
              <p:cNvSpPr/>
              <p:nvPr/>
            </p:nvSpPr>
            <p:spPr>
              <a:xfrm>
                <a:off x="110790" y="111919"/>
                <a:ext cx="274320" cy="274320"/>
              </a:xfrm>
              <a:prstGeom prst="ellipse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800" dirty="0"/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DAA74A1-4CF7-47DF-AF51-48CA1CF7E072}"/>
                  </a:ext>
                </a:extLst>
              </p:cNvPr>
              <p:cNvSpPr txBox="1"/>
              <p:nvPr/>
            </p:nvSpPr>
            <p:spPr>
              <a:xfrm>
                <a:off x="300" y="78326"/>
                <a:ext cx="4953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b="1" dirty="0"/>
                  <a:t>12</a:t>
                </a:r>
              </a:p>
            </p:txBody>
          </p:sp>
        </p:grp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275E9652-7D0C-4787-8578-08D03E8CD4CB}"/>
              </a:ext>
            </a:extLst>
          </p:cNvPr>
          <p:cNvSpPr txBox="1"/>
          <p:nvPr/>
        </p:nvSpPr>
        <p:spPr>
          <a:xfrm>
            <a:off x="137160" y="13716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AD5CF4E-EB85-4384-AED1-527E872C8CD1}"/>
              </a:ext>
            </a:extLst>
          </p:cNvPr>
          <p:cNvSpPr txBox="1"/>
          <p:nvPr/>
        </p:nvSpPr>
        <p:spPr>
          <a:xfrm>
            <a:off x="2423160" y="13716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9CFD7E2-F57A-46CB-B093-D671015B76A1}"/>
              </a:ext>
            </a:extLst>
          </p:cNvPr>
          <p:cNvSpPr txBox="1"/>
          <p:nvPr/>
        </p:nvSpPr>
        <p:spPr>
          <a:xfrm>
            <a:off x="4709160" y="13716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9AF6CAD-30BD-43D7-BC98-50E75E3CB592}"/>
              </a:ext>
            </a:extLst>
          </p:cNvPr>
          <p:cNvSpPr txBox="1"/>
          <p:nvPr/>
        </p:nvSpPr>
        <p:spPr>
          <a:xfrm>
            <a:off x="6995160" y="13716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9A99DB1-293F-41FB-B526-545CAD0D0EF8}"/>
              </a:ext>
            </a:extLst>
          </p:cNvPr>
          <p:cNvSpPr txBox="1"/>
          <p:nvPr/>
        </p:nvSpPr>
        <p:spPr>
          <a:xfrm>
            <a:off x="125730" y="50292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E04D4A73-40F5-4C18-A880-BF3159037660}"/>
              </a:ext>
            </a:extLst>
          </p:cNvPr>
          <p:cNvSpPr txBox="1"/>
          <p:nvPr/>
        </p:nvSpPr>
        <p:spPr>
          <a:xfrm>
            <a:off x="2411730" y="50292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70099A51-C6B8-4BED-86BA-E3787C540E09}"/>
              </a:ext>
            </a:extLst>
          </p:cNvPr>
          <p:cNvSpPr txBox="1"/>
          <p:nvPr/>
        </p:nvSpPr>
        <p:spPr>
          <a:xfrm>
            <a:off x="4697730" y="50292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C8F5DFC8-5A2C-4FEA-BA28-8797C5645045}"/>
              </a:ext>
            </a:extLst>
          </p:cNvPr>
          <p:cNvSpPr txBox="1"/>
          <p:nvPr/>
        </p:nvSpPr>
        <p:spPr>
          <a:xfrm>
            <a:off x="6983730" y="5029200"/>
            <a:ext cx="20554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Insert text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2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Bullet 3</a:t>
            </a:r>
          </a:p>
        </p:txBody>
      </p:sp>
    </p:spTree>
    <p:extLst>
      <p:ext uri="{BB962C8B-B14F-4D97-AF65-F5344CB8AC3E}">
        <p14:creationId xmlns:p14="http://schemas.microsoft.com/office/powerpoint/2010/main" val="2236379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480CF0-3C25-4D03-A3FD-CA18E4D78239}"/>
              </a:ext>
            </a:extLst>
          </p:cNvPr>
          <p:cNvSpPr/>
          <p:nvPr/>
        </p:nvSpPr>
        <p:spPr>
          <a:xfrm>
            <a:off x="-3" y="0"/>
            <a:ext cx="9113493" cy="68579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60C8197-9D5A-46AC-B47D-8F404B523411}"/>
              </a:ext>
            </a:extLst>
          </p:cNvPr>
          <p:cNvSpPr/>
          <p:nvPr/>
        </p:nvSpPr>
        <p:spPr>
          <a:xfrm>
            <a:off x="-3" y="0"/>
            <a:ext cx="91440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316FE95-3BFE-4BA7-BFA7-95591B2D2821}"/>
              </a:ext>
            </a:extLst>
          </p:cNvPr>
          <p:cNvSpPr/>
          <p:nvPr/>
        </p:nvSpPr>
        <p:spPr>
          <a:xfrm>
            <a:off x="18288" y="3657599"/>
            <a:ext cx="91440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3812A6-5338-408C-BAB3-1884F654A341}"/>
              </a:ext>
            </a:extLst>
          </p:cNvPr>
          <p:cNvSpPr txBox="1"/>
          <p:nvPr/>
        </p:nvSpPr>
        <p:spPr>
          <a:xfrm>
            <a:off x="0" y="45720"/>
            <a:ext cx="22890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325CAE4-6C77-4E5E-994E-E4416B0320D1}"/>
              </a:ext>
            </a:extLst>
          </p:cNvPr>
          <p:cNvSpPr txBox="1"/>
          <p:nvPr/>
        </p:nvSpPr>
        <p:spPr>
          <a:xfrm>
            <a:off x="2286000" y="457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756CEAF1-0492-420E-A38C-92C761275005}"/>
              </a:ext>
            </a:extLst>
          </p:cNvPr>
          <p:cNvSpPr txBox="1"/>
          <p:nvPr/>
        </p:nvSpPr>
        <p:spPr>
          <a:xfrm>
            <a:off x="4572000" y="457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5AAB95-34B8-448B-930B-161FA4E3D30F}"/>
              </a:ext>
            </a:extLst>
          </p:cNvPr>
          <p:cNvSpPr/>
          <p:nvPr/>
        </p:nvSpPr>
        <p:spPr>
          <a:xfrm>
            <a:off x="-3" y="3200400"/>
            <a:ext cx="9144000" cy="457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1B059E7-0C5C-415C-B99D-481BCB3DEE80}"/>
              </a:ext>
            </a:extLst>
          </p:cNvPr>
          <p:cNvSpPr txBox="1"/>
          <p:nvPr/>
        </p:nvSpPr>
        <p:spPr>
          <a:xfrm>
            <a:off x="0" y="3246120"/>
            <a:ext cx="91470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i="1" dirty="0"/>
              <a:t>NAME OF GAME – Sequence of Play Cards (Sheet 2 of 2: Back) Template by</a:t>
            </a:r>
            <a:r>
              <a:rPr lang="en-US" sz="1600" dirty="0"/>
              <a:t> </a:t>
            </a:r>
            <a:r>
              <a:rPr lang="en-US" sz="1400" dirty="0">
                <a:latin typeface="Showcard Gothic" panose="04020904020102020604" pitchFamily="82" charset="0"/>
              </a:rPr>
              <a:t>STUKA </a:t>
            </a:r>
            <a:r>
              <a:rPr lang="en-US" sz="1400" dirty="0">
                <a:solidFill>
                  <a:srgbClr val="C00000"/>
                </a:solidFill>
                <a:latin typeface="Showcard Gothic" panose="04020904020102020604" pitchFamily="82" charset="0"/>
              </a:rPr>
              <a:t>JOE</a:t>
            </a:r>
            <a:endParaRPr lang="en-US" sz="1400" b="1" i="1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7FF973F5-8230-4AFB-AE6B-1D7877305B84}"/>
              </a:ext>
            </a:extLst>
          </p:cNvPr>
          <p:cNvSpPr txBox="1"/>
          <p:nvPr/>
        </p:nvSpPr>
        <p:spPr>
          <a:xfrm>
            <a:off x="6857986" y="457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63AA090-AFD4-4C96-9631-E92C2E052B77}"/>
              </a:ext>
            </a:extLst>
          </p:cNvPr>
          <p:cNvSpPr txBox="1"/>
          <p:nvPr/>
        </p:nvSpPr>
        <p:spPr>
          <a:xfrm>
            <a:off x="4602511" y="3703320"/>
            <a:ext cx="2240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Name of Game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5B7EB2F4-F965-4775-98AC-2CE4F8E86DC9}"/>
              </a:ext>
            </a:extLst>
          </p:cNvPr>
          <p:cNvSpPr txBox="1"/>
          <p:nvPr/>
        </p:nvSpPr>
        <p:spPr>
          <a:xfrm>
            <a:off x="6888512" y="3703320"/>
            <a:ext cx="2240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Name of Game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9313A158-FBE0-4B92-8BDB-F51366BF4AAA}"/>
              </a:ext>
            </a:extLst>
          </p:cNvPr>
          <p:cNvSpPr txBox="1"/>
          <p:nvPr/>
        </p:nvSpPr>
        <p:spPr>
          <a:xfrm>
            <a:off x="0" y="37033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Name of Game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5AB0F98-38D7-4553-8FFF-8BDEAE699051}"/>
              </a:ext>
            </a:extLst>
          </p:cNvPr>
          <p:cNvSpPr txBox="1"/>
          <p:nvPr/>
        </p:nvSpPr>
        <p:spPr>
          <a:xfrm>
            <a:off x="2286000" y="3703320"/>
            <a:ext cx="2270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Name of Game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6074A09-DB7C-44E8-817B-655BAAB7FFA9}"/>
              </a:ext>
            </a:extLst>
          </p:cNvPr>
          <p:cNvSpPr/>
          <p:nvPr/>
        </p:nvSpPr>
        <p:spPr>
          <a:xfrm>
            <a:off x="0" y="2743200"/>
            <a:ext cx="91440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E8743C-C183-482A-AE61-4547E8CA24A6}"/>
              </a:ext>
            </a:extLst>
          </p:cNvPr>
          <p:cNvGrpSpPr/>
          <p:nvPr/>
        </p:nvGrpSpPr>
        <p:grpSpPr>
          <a:xfrm>
            <a:off x="0" y="0"/>
            <a:ext cx="9144000" cy="3200400"/>
            <a:chOff x="0" y="3657600"/>
            <a:chExt cx="9144000" cy="32004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673F4D7-34E1-4F04-951A-7932E53F6200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6C72B1F-1240-4C90-B318-F947610E4AA6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E827358-BFDE-4A37-99D4-FE7CE5BC5867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998FB3B-B65C-4DF5-8EAF-F98685BA90B2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436D19-D971-4148-AC76-B48547AED438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1DB5D33-102F-4176-80C9-952D10415ED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9B143D3-0DC4-4D14-887B-CE9C579BDB7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683DE486-B8DD-412C-9FF2-D115A419C6E0}"/>
              </a:ext>
            </a:extLst>
          </p:cNvPr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54326EB-CBD0-4B40-830B-DFC79E0469FF}"/>
              </a:ext>
            </a:extLst>
          </p:cNvPr>
          <p:cNvSpPr txBox="1"/>
          <p:nvPr/>
        </p:nvSpPr>
        <p:spPr>
          <a:xfrm>
            <a:off x="0" y="27432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12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F739A6C-50D2-45B4-840E-80C6524EF2C2}"/>
              </a:ext>
            </a:extLst>
          </p:cNvPr>
          <p:cNvSpPr txBox="1"/>
          <p:nvPr/>
        </p:nvSpPr>
        <p:spPr>
          <a:xfrm>
            <a:off x="2286000" y="27432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11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ACA1B8B-B5D6-40ED-9E83-0913843BA613}"/>
              </a:ext>
            </a:extLst>
          </p:cNvPr>
          <p:cNvSpPr txBox="1"/>
          <p:nvPr/>
        </p:nvSpPr>
        <p:spPr>
          <a:xfrm>
            <a:off x="4572000" y="27432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10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D5006C6-83D5-4037-A5EB-D37D2CF83786}"/>
              </a:ext>
            </a:extLst>
          </p:cNvPr>
          <p:cNvSpPr txBox="1"/>
          <p:nvPr/>
        </p:nvSpPr>
        <p:spPr>
          <a:xfrm>
            <a:off x="6858000" y="27432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9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06BB2DA7-66A8-4A66-8B1E-680CB3ECA530}"/>
              </a:ext>
            </a:extLst>
          </p:cNvPr>
          <p:cNvSpPr txBox="1"/>
          <p:nvPr/>
        </p:nvSpPr>
        <p:spPr>
          <a:xfrm>
            <a:off x="0" y="64008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16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8622B12F-B5D2-405C-812E-2A6E6D90F90A}"/>
              </a:ext>
            </a:extLst>
          </p:cNvPr>
          <p:cNvSpPr txBox="1"/>
          <p:nvPr/>
        </p:nvSpPr>
        <p:spPr>
          <a:xfrm>
            <a:off x="2286000" y="64008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15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CFF8C2D-5942-4A23-B396-3251962D4B51}"/>
              </a:ext>
            </a:extLst>
          </p:cNvPr>
          <p:cNvSpPr txBox="1"/>
          <p:nvPr/>
        </p:nvSpPr>
        <p:spPr>
          <a:xfrm>
            <a:off x="4571997" y="6403806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14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97E032D-A2BC-4209-8C46-0F766AAF1733}"/>
              </a:ext>
            </a:extLst>
          </p:cNvPr>
          <p:cNvSpPr txBox="1"/>
          <p:nvPr/>
        </p:nvSpPr>
        <p:spPr>
          <a:xfrm>
            <a:off x="6858000" y="6400800"/>
            <a:ext cx="22890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dirty="0"/>
              <a:t>13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9D86455-9257-4A13-B639-A25254C94AFD}"/>
              </a:ext>
            </a:extLst>
          </p:cNvPr>
          <p:cNvGrpSpPr/>
          <p:nvPr/>
        </p:nvGrpSpPr>
        <p:grpSpPr>
          <a:xfrm>
            <a:off x="0" y="3657600"/>
            <a:ext cx="9144000" cy="3200400"/>
            <a:chOff x="0" y="3657600"/>
            <a:chExt cx="9144000" cy="320040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D64C8FF1-7401-44FE-AA99-79BF57EDB711}"/>
                </a:ext>
              </a:extLst>
            </p:cNvPr>
            <p:cNvCxnSpPr/>
            <p:nvPr/>
          </p:nvCxnSpPr>
          <p:spPr>
            <a:xfrm>
              <a:off x="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D29CC30-3C61-4BEF-88DC-B8A7A1A4A0BE}"/>
                </a:ext>
              </a:extLst>
            </p:cNvPr>
            <p:cNvCxnSpPr/>
            <p:nvPr/>
          </p:nvCxnSpPr>
          <p:spPr>
            <a:xfrm>
              <a:off x="2286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8A896C8-735C-405A-A746-3AD7033BC950}"/>
                </a:ext>
              </a:extLst>
            </p:cNvPr>
            <p:cNvCxnSpPr/>
            <p:nvPr/>
          </p:nvCxnSpPr>
          <p:spPr>
            <a:xfrm>
              <a:off x="4572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DC5964F-D922-4DD7-A262-B058F9D3D8E8}"/>
                </a:ext>
              </a:extLst>
            </p:cNvPr>
            <p:cNvCxnSpPr/>
            <p:nvPr/>
          </p:nvCxnSpPr>
          <p:spPr>
            <a:xfrm>
              <a:off x="6858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7571880-E3AA-4C1C-BE9D-E27A0A5BFF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6576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BE19741-9E60-4E0C-AE3D-8DD4567EFDF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8000"/>
              <a:ext cx="9128760" cy="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B743EF8-8C9C-49A5-A4B1-C05423C4E680}"/>
                </a:ext>
              </a:extLst>
            </p:cNvPr>
            <p:cNvCxnSpPr/>
            <p:nvPr/>
          </p:nvCxnSpPr>
          <p:spPr>
            <a:xfrm>
              <a:off x="9144000" y="3657600"/>
              <a:ext cx="0" cy="3200400"/>
            </a:xfrm>
            <a:prstGeom prst="line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22287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5701</TotalTime>
  <Words>1503</Words>
  <Application>Microsoft Office PowerPoint</Application>
  <PresentationFormat>Letter Paper (8.5x11 in)</PresentationFormat>
  <Paragraphs>292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Showcard Gothic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MAKE-YOUR-OWN CARDS SEQUENCE OF PLAY CARDS TEMPLATE Instructions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Ruiz, Jose (USAPR)</dc:creator>
  <cp:lastModifiedBy>Jose Ruiz</cp:lastModifiedBy>
  <cp:revision>42</cp:revision>
  <cp:lastPrinted>2021-03-16T23:25:57Z</cp:lastPrinted>
  <dcterms:created xsi:type="dcterms:W3CDTF">2021-03-04T17:06:39Z</dcterms:created>
  <dcterms:modified xsi:type="dcterms:W3CDTF">2021-04-10T00:51:27Z</dcterms:modified>
</cp:coreProperties>
</file>

<file path=docProps/thumbnail.jpeg>
</file>